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26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115"/>
  </p:notesMasterIdLst>
  <p:sldIdLst>
    <p:sldId id="257" r:id="rId6"/>
    <p:sldId id="294" r:id="rId7"/>
    <p:sldId id="278" r:id="rId8"/>
    <p:sldId id="398" r:id="rId9"/>
    <p:sldId id="300" r:id="rId10"/>
    <p:sldId id="301" r:id="rId11"/>
    <p:sldId id="399" r:id="rId12"/>
    <p:sldId id="304" r:id="rId13"/>
    <p:sldId id="275" r:id="rId14"/>
    <p:sldId id="359" r:id="rId15"/>
    <p:sldId id="365" r:id="rId16"/>
    <p:sldId id="366" r:id="rId17"/>
    <p:sldId id="367" r:id="rId18"/>
    <p:sldId id="358" r:id="rId19"/>
    <p:sldId id="360" r:id="rId20"/>
    <p:sldId id="361" r:id="rId21"/>
    <p:sldId id="362" r:id="rId22"/>
    <p:sldId id="363" r:id="rId23"/>
    <p:sldId id="400" r:id="rId24"/>
    <p:sldId id="364" r:id="rId25"/>
    <p:sldId id="401" r:id="rId26"/>
    <p:sldId id="368" r:id="rId27"/>
    <p:sldId id="369" r:id="rId28"/>
    <p:sldId id="277" r:id="rId29"/>
    <p:sldId id="311" r:id="rId30"/>
    <p:sldId id="283" r:id="rId31"/>
    <p:sldId id="305" r:id="rId32"/>
    <p:sldId id="371" r:id="rId33"/>
    <p:sldId id="372" r:id="rId34"/>
    <p:sldId id="373" r:id="rId35"/>
    <p:sldId id="376" r:id="rId36"/>
    <p:sldId id="375" r:id="rId37"/>
    <p:sldId id="308" r:id="rId38"/>
    <p:sldId id="384" r:id="rId39"/>
    <p:sldId id="396" r:id="rId40"/>
    <p:sldId id="319" r:id="rId41"/>
    <p:sldId id="291" r:id="rId42"/>
    <p:sldId id="333" r:id="rId43"/>
    <p:sldId id="334" r:id="rId44"/>
    <p:sldId id="404" r:id="rId45"/>
    <p:sldId id="405" r:id="rId46"/>
    <p:sldId id="406" r:id="rId47"/>
    <p:sldId id="407" r:id="rId48"/>
    <p:sldId id="295" r:id="rId49"/>
    <p:sldId id="345" r:id="rId50"/>
    <p:sldId id="417" r:id="rId51"/>
    <p:sldId id="418" r:id="rId52"/>
    <p:sldId id="419" r:id="rId53"/>
    <p:sldId id="421" r:id="rId54"/>
    <p:sldId id="422" r:id="rId55"/>
    <p:sldId id="423" r:id="rId56"/>
    <p:sldId id="420" r:id="rId57"/>
    <p:sldId id="408" r:id="rId58"/>
    <p:sldId id="409" r:id="rId59"/>
    <p:sldId id="344" r:id="rId60"/>
    <p:sldId id="290" r:id="rId61"/>
    <p:sldId id="342" r:id="rId62"/>
    <p:sldId id="281" r:id="rId63"/>
    <p:sldId id="412" r:id="rId64"/>
    <p:sldId id="341" r:id="rId65"/>
    <p:sldId id="270" r:id="rId66"/>
    <p:sldId id="411" r:id="rId67"/>
    <p:sldId id="413" r:id="rId68"/>
    <p:sldId id="414" r:id="rId69"/>
    <p:sldId id="415" r:id="rId70"/>
    <p:sldId id="287" r:id="rId71"/>
    <p:sldId id="285" r:id="rId72"/>
    <p:sldId id="297" r:id="rId73"/>
    <p:sldId id="329" r:id="rId74"/>
    <p:sldId id="350" r:id="rId75"/>
    <p:sldId id="298" r:id="rId76"/>
    <p:sldId id="330" r:id="rId77"/>
    <p:sldId id="331" r:id="rId78"/>
    <p:sldId id="395" r:id="rId79"/>
    <p:sldId id="354" r:id="rId80"/>
    <p:sldId id="355" r:id="rId81"/>
    <p:sldId id="356" r:id="rId82"/>
    <p:sldId id="357" r:id="rId83"/>
    <p:sldId id="394" r:id="rId84"/>
    <p:sldId id="393" r:id="rId85"/>
    <p:sldId id="397" r:id="rId86"/>
    <p:sldId id="392" r:id="rId87"/>
    <p:sldId id="391" r:id="rId88"/>
    <p:sldId id="390" r:id="rId89"/>
    <p:sldId id="389" r:id="rId90"/>
    <p:sldId id="388" r:id="rId91"/>
    <p:sldId id="387" r:id="rId92"/>
    <p:sldId id="313" r:id="rId93"/>
    <p:sldId id="318" r:id="rId94"/>
    <p:sldId id="316" r:id="rId95"/>
    <p:sldId id="320" r:id="rId96"/>
    <p:sldId id="327" r:id="rId97"/>
    <p:sldId id="326" r:id="rId98"/>
    <p:sldId id="259" r:id="rId99"/>
    <p:sldId id="292" r:id="rId100"/>
    <p:sldId id="416" r:id="rId101"/>
    <p:sldId id="410" r:id="rId102"/>
    <p:sldId id="403" r:id="rId103"/>
    <p:sldId id="321" r:id="rId104"/>
    <p:sldId id="307" r:id="rId105"/>
    <p:sldId id="347" r:id="rId106"/>
    <p:sldId id="348" r:id="rId107"/>
    <p:sldId id="349" r:id="rId108"/>
    <p:sldId id="286" r:id="rId109"/>
    <p:sldId id="340" r:id="rId110"/>
    <p:sldId id="402" r:id="rId111"/>
    <p:sldId id="282" r:id="rId112"/>
    <p:sldId id="289" r:id="rId113"/>
    <p:sldId id="272" r:id="rId114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F3C94-4B61-9C68-5246-AB7FC6D50D19}" name="Thomas Kramp" initials="TK" userId="S::s0222663@ad.ua.ac.be::70066892-5ba3-4a24-8707-7d45048607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9194E-0069-56AD-4A8D-C7F78E675BBD}" v="26" dt="2025-01-08T10:21:58.440"/>
    <p1510:client id="{AF3AFCF5-EEC5-8527-6DB6-1EEA7A65C88D}" v="522" dt="2025-01-07T22:35:34.760"/>
    <p1510:client id="{B4066797-80AF-12B8-7C66-80730AD25624}" v="125" dt="2025-01-09T19:05:59.637"/>
    <p1510:client id="{DEB0E17C-3E7B-564A-AB69-EF3AFA717E16}" v="9" dt="2025-01-08T10:18:40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tableStyles" Target="tableStyles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microsoft.com/office/2018/10/relationships/authors" Target="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6506 8916 16383 0 0,'4'5'0'0'0,"-2"18"0"0"0,-7 18 0 0 0,-6 12 0 0 0,-2 9 0 0 0,2-2 0 0 0,3-6 0 0 0,2-4 0 0 0,3-6 0 0 0,-3-2 0 0 0,-1-3 0 0 0,2-5 0 0 0,1-3 0 0 0,1-3 0 0 0,2-2 0 0 0,0-1 0 0 0,1 0 0 0 0,0 0 0 0 0,0 0 0 0 0,1 0 0 0 0,-1 0 0 0 0,0 0 0 0 0,0 0 0 0 0,0 1 0 0 0,0-1 0 0 0,0 1 0 0 0,0-1 0 0 0,0 1 0 0 0,5 4 0 0 0,0 1 0 0 0,1 0 0 0 0,-2-1 0 0 0,0-1 0 0 0,-3-2 0 0 0,1 0 0 0 0,2-1 0 0 0,2-1 0 0 0,-1 0 0 0 0,0 1 0 0 0,-3-1 0 0 0,0-4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10874 16616 16383 0 0,'0'4'0'0'0,"0"11"0"0"0,0 10 0 0 0,0 7 0 0 0,0 1 0 0 0,0-1 0 0 0,0 0 0 0 0,0-3 0 0 0,0 4 0 0 0,0-1 0 0 0,0 0 0 0 0,0-2 0 0 0,0 3 0 0 0,0 0 0 0 0,0-2 0 0 0,0-1 0 0 0,0-1 0 0 0,0-2 0 0 0,0-1 0 0 0,0 0 0 0 0,0 4 0 0 0,0 0 0 0 0,0 5 0 0 0,0 1 0 0 0,0-2 0 0 0,0-2 0 0 0,0-3 0 0 0,0-1 0 0 0,0-1 0 0 0,0-2 0 0 0,0-4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10583 17171 16383 0 0,'0'5'0'0'0,"5"5"0"0"0,5 10 0 0 0,1 6 0 0 0,3 7 0 0 0,0 2 0 0 0,-4 0 0 0 0,2 2 0 0 0,3 0 0 0 0,3 1 0 0 0,-2 0 0 0 0,2-8 0 0 0,1-4 0 0 0,2-6 0 0 0,2-11 0 0 0,1-12 0 0 0,1-9 0 0 0,1-8 0 0 0,0-8 0 0 0,4-8 0 0 0,1-3 0 0 0,1-3 0 0 0,-2 6 0 0 0,-6 4 0 0 0,-6 3 0 0 0,-7 3 0 0 0,-6 1 0 0 0,-7 5 0 0 0,-7 5 0 0 0,-12 7 0 0 0,-11 3 0 0 0,-12 3 0 0 0,-4 2 0 0 0,2 1 0 0 0,5 0 0 0 0,5 0 0 0 0,4 0 0 0 0,4-1 0 0 0,1 1 0 0 0,2-1 0 0 0,0 0 0 0 0,1 0 0 0 0,-1 0 0 0 0,4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12488 16457 16383 0 0,'5'4'0'0'0,"0"11"0"0"0,1 6 0 0 0,3 9 0 0 0,0 12 0 0 0,2 12 0 0 0,1 6 0 0 0,-3 0 0 0 0,1 0 0 0 0,0-6 0 0 0,-2-9 0 0 0,-3-7 0 0 0,-2-5 0 0 0,3-1 0 0 0,1 0 0 0 0,-2-2 0 0 0,-1-2 0 0 0,-1-1 0 0 0,-2-1 0 0 0,0 0 0 0 0,3-1 0 0 0,2 1 0 0 0,-1 3 0 0 0,-1 2 0 0 0,-1 0 0 0 0,-1-1 0 0 0,-1-2 0 0 0,-1 0 0 0 0,0-2 0 0 0,0-4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12409 17268 16383 0 0,'4'-5'0'0'0,"6"0"0"0"0,6 4 0 0 0,4 6 0 0 0,3 8 0 0 0,2 5 0 0 0,1 4 0 0 0,1 3 0 0 0,0 5 0 0 0,-1 3 0 0 0,0-1 0 0 0,0-5 0 0 0,0-12 0 0 0,-5-13 0 0 0,-1-11 0 0 0,-4-12 0 0 0,-5-8 0 0 0,-5-2 0 0 0,-2-1 0 0 0,1 1 0 0 0,1 1 0 0 0,-1 2 0 0 0,-2 0 0 0 0,0 2 0 0 0,-2 0 0 0 0,-1-3 0 0 0,1-2 0 0 0,-2 0 0 0 0,1 1 0 0 0,0 2 0 0 0,-22 9 0 0 0,-11 13 0 0 0,-9 7 0 0 0,-11 8 0 0 0,1 2 0 0 0,3 4 0 0 0,7 3 0 0 0,5 4 0 0 0,6 1 0 0 0,7-2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4128 7217 16383 0 0,'3'0'0'0'0,"4"0"0"0"0,5 0 0 0 0,4 0 0 0 0,1 0 0 0 0,2 0 0 0 0,1 0 0 0 0,1 0 0 0 0,-1 0 0 0 0,0 0 0 0 0,0-3 0 0 0,0-5 0 0 0,-1 0 0 0 0,1 0 0 0 0,-1 2 0 0 0,1 2 0 0 0,-1-1 0 0 0,0-1 0 0 0,1 2 0 0 0,-1 1 0 0 0,4 0 0 0 0,-3 6 0 0 0,0 1 0 0 0,2 3 0 0 0,0 4 0 0 0,1 0 0 0 0,-4-5 0 0 0,-2-7 0 0 0,-1-6 0 0 0,1-6 0 0 0,0-4 0 0 0,1-2 0 0 0,4 6 0 0 0,1 7 0 0 0,1 9 0 0 0,-1 7 0 0 0,-1 9 0 0 0,-5 4 0 0 0,2 1 0 0 0,8-10 0 0 0,2-13 0 0 0,0-18 0 0 0,-2-8 0 0 0,-6-4 0 0 0,-2 9 0 0 0,-6 16 0 0 0,0 14 0 0 0,-4 10 0 0 0,-2 3 0 0 0,0-4 0 0 0,3-9 0 0 0,-1-10 0 0 0,-2-8 0 0 0,2-6 0 0 0,2-4 0 0 0,2-2 0 0 0,0-1 0 0 0,0 0 0 0 0,2 10 0 0 0,5 3 0 0 0,1 0 0 0 0,2-1 0 0 0,-4-4 0 0 0,-1-2 0 0 0,-1-2 0 0 0,0 2 0 0 0,0 0 0 0 0,1 3 0 0 0,1 3 0 0 0,3 7 0 0 0,2 6 0 0 0,0 3 0 0 0,-1 1 0 0 0,-1-2 0 0 0,-1-1 0 0 0,-1-6 0 0 0,0-2 0 0 0,2-3 0 0 0,5-9 0 0 0,1-3 0 0 0,-1-4 0 0 0,-2 0 0 0 0,-2-3 0 0 0,-4-1 0 0 0,-3 1 0 0 0,-1 4 0 0 0,-2 3 0 0 0,-1-2 0 0 0,1-5 0 0 0,2-4 0 0 0,2 9 0 0 0,1 8 0 0 0,0 10 0 0 0,-2 8 0 0 0,-1 6 0 0 0,1 8 0 0 0,0 7 0 0 0,2 3 0 0 0,0-2 0 0 0,0-4 0 0 0,-2-4 0 0 0,-4-1 0 0 0,-1-1 0 0 0,-2-1 0 0 0,-3 1 0 0 0,1-3 0 0 0,-1-1 0 0 0,-1 1 0 0 0,-1 1 0 0 0,1 1 0 0 0,0 1 0 0 0,0 1 0 0 0,-2 0 0 0 0,-1 0 0 0 0,-1 1 0 0 0,0 0 0 0 0,-1-1 0 0 0,0 1 0 0 0,3-1 0 0 0,1 1 0 0 0,3-4 0 0 0,1-1 0 0 0,5 0 0 0 0,1 1 0 0 0,1-2 0 0 0,1-4 0 0 0,1-3 0 0 0,-2 0 0 0 0,0-1 0 0 0,0-1 0 0 0,2 1 0 0 0,0 0 0 0 0,1-1 0 0 0,1-1 0 0 0,0-2 0 0 0,1-1 0 0 0,-1 0 0 0 0,1-1 0 0 0,0 0 0 0 0,-1-1 0 0 0,1 1 0 0 0,-1 0 0 0 0,1 0 0 0 0,-1-4 0 0 0,0 0 0 0 0,1 0 0 0 0,-1 0 0 0 0,1 2 0 0 0,-1 0 0 0 0,0 2 0 0 0,1-1 0 0 0,-1-2 0 0 0,1-1 0 0 0,-1 0 0 0 0,1 1 0 0 0,-1 0 0 0 0,0 2 0 0 0,1-3 0 0 0,-1-1 0 0 0,1 4 0 0 0,-1 3 0 0 0,4-4 0 0 0,-3-3 0 0 0,-1-2 0 0 0,0-3 0 0 0,0-2 0 0 0,-1 0 0 0 0,1 2 0 0 0,0 3 0 0 0,3 3 0 0 0,2 2 0 0 0,-1 1 0 0 0,3-3 0 0 0,1-3 0 0 0,-2-1 0 0 0,-2 1 0 0 0,3 5 0 0 0,-1 6 0 0 0,0 3 0 0 0,1 2 0 0 0,0 1 0 0 0,-1 2 0 0 0,-2-2 0 0 0,-1-2 0 0 0,-1-2 0 0 0,2-3 0 0 0,1-1 0 0 0,6-8 0 0 0,1-7 0 0 0,-4 4 0 0 0,-8 5 0 0 0,-2 7 0 0 0,-6 7 0 0 0,3 1 0 0 0,3-2 0 0 0,4-4 0 0 0,2-8 0 0 0,1-2 0 0 0,-1 2 0 0 0,-1-1 0 0 0,-1 0 0 0 0,0 4 0 0 0,-1 5 0 0 0,-1 2 0 0 0,1-1 0 0 0,-1 0 0 0 0,4-6 0 0 0,0-5 0 0 0,4-6 0 0 0,0 0 0 0 0,-1 1 0 0 0,-2 2 0 0 0,-1 3 0 0 0,-2 3 0 0 0,-1 0 0 0 0,3-1 0 0 0,1-8 0 0 0,2-8 0 0 0,1-5 0 0 0,-1-4 0 0 0,-5 6 0 0 0,-6 9 0 0 0,-6 11 0 0 0,-4 9 0 0 0,-3 7 0 0 0,1 3 0 0 0,4 3 0 0 0,4 2 0 0 0,3-1 0 0 0,3 0 0 0 0,1-3 0 0 0,5-5 0 0 0,1-2 0 0 0,1-2 0 0 0,-2-3 0 0 0,0-2 0 0 0,-2-3 0 0 0,-1 0 0 0 0,3-5 0 0 0,-2-4 0 0 0,-5-4 0 0 0,-5-4 0 0 0,-5 5 0 0 0,0 0 0 0 0,3 3 0 0 0,-1-2 0 0 0,2-1 0 0 0,3 1 0 0 0,1 1 0 0 0,3 4 0 0 0,2 1 0 0 0,0 2 0 0 0,0 2 0 0 0,1 0 0 0 0,0 0 0 0 0,0 1 0 0 0,0 2 0 0 0,-1 5 0 0 0,1 1 0 0 0,-1-1 0 0 0,1-2 0 0 0,-1-2 0 0 0,1-2 0 0 0,-1-1 0 0 0,0-1 0 0 0,4 0 0 0 0,1 0 0 0 0,0 0 0 0 0,2-1 0 0 0,6 1 0 0 0,2 0 0 0 0,-2 0 0 0 0,-3 0 0 0 0,-3 0 0 0 0,-3 0 0 0 0,1-4 0 0 0,1-3 0 0 0,8-5 0 0 0,-1-3 0 0 0,-3-3 0 0 0,-2-1 0 0 0,-4 2 0 0 0,-1 1 0 0 0,-2 0 0 0 0,-1-1 0 0 0,0 0 0 0 0,0-1 0 0 0,0-1 0 0 0,0 0 0 0 0,-3-1 0 0 0,-1-3 0 0 0,0-1 0 0 0,-3 1 0 0 0,-2 6 0 0 0,-4 11 0 0 0,-3 9 0 0 0,-1 7 0 0 0,-2 5 0 0 0,0 4 0 0 0,-1 2 0 0 0,4 4 0 0 0,4 0 0 0 0,4 0 0 0 0,1-1 0 0 0,1-1 0 0 0,2-2 0 0 0,1 0 0 0 0,6-5 0 0 0,4-1 0 0 0,2-3 0 0 0,-1-1 0 0 0,-1-2 0 0 0,-3-2 0 0 0,-1 1 0 0 0,2-2 0 0 0,1-1 0 0 0,2-1 0 0 0,-1-2 0 0 0,0-1 0 0 0,5-1 0 0 0,3 0 0 0 0,0 0 0 0 0,0-1 0 0 0,-2 1 0 0 0,4-3 0 0 0,-2-2 0 0 0,-3-2 0 0 0,-3-5 0 0 0,0-2 0 0 0,-2 1 0 0 0,2 5 0 0 0,-1 5 0 0 0,-1 6 0 0 0,-2 2 0 0 0,-3 1 0 0 0,0-1 0 0 0,-1-2 0 0 0,-1 0 0 0 0,4-2 0 0 0,4 0 0 0 0,4-4 0 0 0,0 2 0 0 0,-2 0 0 0 0,-3 2 0 0 0,-2 0 0 0 0,-2 0 0 0 0,-1-1 0 0 0,-1 1 0 0 0,-1-1 0 0 0,0 0 0 0 0,0 0 0 0 0,0 0 0 0 0,0 0 0 0 0,0 0 0 0 0,0 0 0 0 0,1 0 0 0 0,2 0 0 0 0,2 0 0 0 0,0 0 0 0 0,-2 0 0 0 0,0 0 0 0 0,3 0 0 0 0,2-3 0 0 0,2-5 0 0 0,-2 3 0 0 0,-2 1 0 0 0,-2 3 0 0 0,-2 0 0 0 0,0 5 0 0 0,-2 1 0 0 0,1-1 0 0 0,-1 0 0 0 0,0-1 0 0 0,3 2 0 0 0,2 0 0 0 0,-1 0 0 0 0,3-5 0 0 0,0-6 0 0 0,-1-4 0 0 0,-1-2 0 0 0,-2 3 0 0 0,-1 1 0 0 0,-1 3 0 0 0,3 9 0 0 0,1 7 0 0 0,2 1 0 0 0,-2-4 0 0 0,-3-7 0 0 0,-1-4 0 0 0,-1-1 0 0 0,0-3 0 0 0,3-4 0 0 0,8-3 0 0 0,2 0 0 0 0,-1 0 0 0 0,-3 2 0 0 0,-2 3 0 0 0,-3 3 0 0 0,-2 3 0 0 0,-1 5 0 0 0,0 5 0 0 0,-1 5 0 0 0,-1 1 0 0 0,1 1 0 0 0,0 1 0 0 0,1-1 0 0 0,-5-1 0 0 0,0 2 0 0 0,4 1 0 0 0,1 1 0 0 0,2 2 0 0 0,-1-4 0 0 0,0-3 0 0 0,0-4 0 0 0,2-7 0 0 0,1-7 0 0 0,0-2 0 0 0,-1-3 0 0 0,-1-3 0 0 0,-1-3 0 0 0,-5-1 0 0 0,0-5 0 0 0,-1-1 0 0 0,-3 0 0 0 0,1 4 0 0 0,-3 2 0 0 0,1 1 0 0 0,1-4 0 0 0,-1-1 0 0 0,1 0 0 0 0,2-3 0 0 0,1-1 0 0 0,2 5 0 0 0,-2 2 0 0 0,0 1 0 0 0,0 0 0 0 0,2 4 0 0 0,0 3 0 0 0,1 1 0 0 0,4-1 0 0 0,-1-2 0 0 0,-2 0 0 0 0,0 1 0 0 0,0 1 0 0 0,-1 3 0 0 0,1 2 0 0 0,0 3 0 0 0,0 2 0 0 0,1 1 0 0 0,-1-3 0 0 0,0-5 0 0 0,1 0 0 0 0,-1 1 0 0 0,1 2 0 0 0,-1 4 0 0 0,1 7 0 0 0,-1 5 0 0 0,0 4 0 0 0,1 3 0 0 0,-1 1 0 0 0,1 1 0 0 0,-1 1 0 0 0,1-1 0 0 0,-1 1 0 0 0,0-1 0 0 0,1 0 0 0 0,-4-1 0 0 0,-1 1 0 0 0,0-1 0 0 0,-2 0 0 0 0,0 4 0 0 0,-3 1 0 0 0,1 3 0 0 0,1 0 0 0 0,3-1 0 0 0,1-5 0 0 0,2-6 0 0 0,1-3 0 0 0,0-2 0 0 0,1-1 0 0 0,0-1 0 0 0,0 1 0 0 0,-1-1 0 0 0,1 2 0 0 0,-1-2 0 0 0,1-1 0 0 0,-1-2 0 0 0,1-2 0 0 0,-1-2 0 0 0,1-1 0 0 0,-1 0 0 0 0,0 0 0 0 0,1 0 0 0 0,3-4 0 0 0,0-1 0 0 0,4-2 0 0 0,7-11 0 0 0,1-5 0 0 0,-2-3 0 0 0,-4 1 0 0 0,-3 4 0 0 0,-6 9 0 0 0,-3 10 0 0 0,-2 9 0 0 0,1 6 0 0 0,4 1 0 0 0,1-2 0 0 0,2-3 0 0 0,-1-3 0 0 0,-1-6 0 0 0,0 1 0 0 0,3-1 0 0 0,0 1 0 0 0,0 3 0 0 0,-1 0 0 0 0,-2 1 0 0 0,0 2 0 0 0,-1-1 0 0 0,0 0 0 0 0,-1-5 0 0 0,4-3 0 0 0,0-1 0 0 0,7 1 0 0 0,5-1 0 0 0,0 2 0 0 0,-4-4 0 0 0,-2 4 0 0 0,-1 1 0 0 0,-1 0 0 0 0,-2-2 0 0 0,1-1 0 0 0,0-1 0 0 0,-2 2 0 0 0,-1 0 0 0 0,-1 0 0 0 0,-2 2 0 0 0,0-1 0 0 0,0 1 0 0 0,-1 0 0 0 0,0 0 0 0 0,0 1 0 0 0,0-1 0 0 0,1 3 0 0 0,-1 2 0 0 0,3-1 0 0 0,12-1 0 0 0,10 3 0 0 0,6 0 0 0 0,9 2 0 0 0,14 3 0 0 0,1 0 0 0 0,-5-2 0 0 0,-11-2 0 0 0,-6-3 0 0 0,-8-2 0 0 0,-9-1 0 0 0,4-5 0 0 0,-2 0 0 0 0,-1-1 0 0 0,-3 1 0 0 0,0 1 0 0 0,-3 2 0 0 0,0 0 0 0 0,-2 0 0 0 0,-1 1 0 0 0,-4 0 0 0 0,-1 1 0 0 0,2-1 0 0 0,0 0 0 0 0,6 0 0 0 0,1 0 0 0 0,-1 0 0 0 0,0 0 0 0 0,-1 0 0 0 0,-2 0 0 0 0,-3 0 0 0 0,-1 0 0 0 0,-3 0 0 0 0,0 0 0 0 0,3-3 0 0 0,0-5 0 0 0,0 0 0 0 0,0 0 0 0 0,-2 2 0 0 0,0 2 0 0 0,-1 2 0 0 0,0 1 0 0 0,-1 1 0 0 0,0 3 0 0 0,1 2 0 0 0,2-1 0 0 0,2 0 0 0 0,-1-1 0 0 0,0-2 0 0 0,-1-3 0 0 0,-1-2 0 0 0,-1 3 0 0 0,0 2 0 0 0,2 4 0 0 0,2 1 0 0 0,3-4 0 0 0,0-2 0 0 0,-1-1 0 0 0,-2 0 0 0 0,-2-1 0 0 0,0-2 0 0 0,-2-1 0 0 0,-1-3 0 0 0,1 0 0 0 0,-1 1 0 0 0,0 2 0 0 0,0 2 0 0 0,0-2 0 0 0,0-4 0 0 0,1-3 0 0 0,-4-3 0 0 0,-4-2 0 0 0,-2-5 0 0 0,2-2 0 0 0,-1 0 0 0 0,-3 0 0 0 0,0 5 0 0 0,3 9 0 0 0,2 12 0 0 0,3 10 0 0 0,-2 5 0 0 0,0 4 0 0 0,1 5 0 0 0,2 0 0 0 0,0 1 0 0 0,-1-2 0 0 0,-2-2 0 0 0,1-2 0 0 0,5-3 0 0 0,1-6 0 0 0,2-5 0 0 0,2-3 0 0 0,1-2 0 0 0,0-2 0 0 0,-3-1 0 0 0,0 0 0 0 0,-2 0 0 0 0,-1-3 0 0 0,0-4 0 0 0,-1-1 0 0 0,0 1 0 0 0,3 5 0 0 0,2 7 0 0 0,-1 2 0 0 0,0 4 0 0 0,-1 0 0 0 0,-1-2 0 0 0,-1 2 0 0 0,0-2 0 0 0,-1-2 0 0 0,0-1 0 0 0,1-6 0 0 0,-1-2 0 0 0,0-4 0 0 0,0-1 0 0 0,1 1 0 0 0,3 2 0 0 0,0 1 0 0 0,1-1 0 0 0,-1-1 0 0 0,-1 2 0 0 0,-2 0 0 0 0,4 2 0 0 0,3 1 0 0 0,11 1 0 0 0,2 0 0 0 0,1 0 0 0 0,0 0 0 0 0,-4 0 0 0 0,6 0 0 0 0,4 1 0 0 0,2-1 0 0 0,-1 0 0 0 0,-3 0 0 0 0,-5 0 0 0 0,-6 0 0 0 0,-5 0 0 0 0,-5 0 0 0 0,-3 0 0 0 0,-2 0 0 0 0,-1 0 0 0 0,7-4 0 0 0,6 0 0 0 0,6 0 0 0 0,5 0 0 0 0,8 2 0 0 0,-1 1 0 0 0,-6 0 0 0 0,-7 0 0 0 0,-6 1 0 0 0,-5 1 0 0 0,-3 2 0 0 0,-2 2 0 0 0,-2-1 0 0 0,4 3 0 0 0,0 0 0 0 0,1-2 0 0 0,-1 0 0 0 0,-1-3 0 0 0,0 0 0 0 0,-1-2 0 0 0,3 1 0 0 0,1-2 0 0 0,3 1 0 0 0,3 0 0 0 0,3 0 0 0 0,7-4 0 0 0,9-4 0 0 0,2-4 0 0 0,0-3 0 0 0,-5 1 0 0 0,5 2 0 0 0,5 4 0 0 0,-2 6 0 0 0,1 8 0 0 0,-2 1 0 0 0,-5 4 0 0 0,-3 0 0 0 0,-2-3 0 0 0,-6-1 0 0 0,1-3 0 0 0,1-5 0 0 0,-4-6 0 0 0,-3-5 0 0 0,-2 0 0 0 0,2 1 0 0 0,1 0 0 0 0,-1 2 0 0 0,-3 2 0 0 0,-3 2 0 0 0,-3 2 0 0 0,2-1 0 0 0,-1-4 0 0 0,-1-4 0 0 0,0 1 0 0 0,-2-2 0 0 0,-1 2 0 0 0,0-1 0 0 0,3-2 0 0 0,0 2 0 0 0,1 3 0 0 0,-2 3 0 0 0,0 6 0 0 0,-1 2 0 0 0,-1 5 0 0 0,3 1 0 0 0,1-1 0 0 0,-1 2 0 0 0,6 2 0 0 0,2 0 0 0 0,1-2 0 0 0,0-3 0 0 0,-4 1 0 0 0,-2-1 0 0 0,1-1 0 0 0,-2-1 0 0 0,0 1 0 0 0,-3 4 0 0 0,0 3 0 0 0,-2 3 0 0 0,0-1 0 0 0,2-3 0 0 0,2-3 0 0 0,2-3 0 0 0,5-3 0 0 0,-1-1 0 0 0,1-1 0 0 0,0 0 0 0 0,-4-1 0 0 0,-1 0 0 0 0,0-2 0 0 0,2-2 0 0 0,7 0 0 0 0,11 2 0 0 0,10 4 0 0 0,16 2 0 0 0,2 0 0 0 0,-8 0 0 0 0,-12 0 0 0 0,-12-2 0 0 0,-10-3 0 0 0,-7-2 0 0 0,-4-3 0 0 0,-3-4 0 0 0,-1 0 0 0 0,3 5 0 0 0,2 7 0 0 0,-3 6 0 0 0,-2 6 0 0 0,-3 4 0 0 0,-1 2 0 0 0,1 4 0 0 0,0 6 0 0 0,-1 0 0 0 0,-3-1 0 0 0,-3-2 0 0 0,-3-2 0 0 0,-2-2 0 0 0,1 2 0 0 0,2 0 0 0 0,-2 0 0 0 0,3-2 0 0 0,1-1 0 0 0,-2 0 0 0 0,-1-1 0 0 0,1-1 0 0 0,1 1 0 0 0,-1-1 0 0 0,-1 0 0 0 0,-2 0 0 0 0,-1 1 0 0 0,0-1 0 0 0,-1 0 0 0 0,0 1 0 0 0,-1-1 0 0 0,1 1 0 0 0,0-1 0 0 0,0 0 0 0 0,0 1 0 0 0,0-1 0 0 0,-1-3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28402 8308 16383 0 0,'0'3'0'0'0,"0"5"0"0"0,0 4 0 0 0,-3 3 0 0 0,-2 3 0 0 0,1 1 0 0 0,1 1 0 0 0,0 0 0 0 0,2 0 0 0 0,0 0 0 0 0,1 0 0 0 0,0 0 0 0 0,0 0 0 0 0,0-1 0 0 0,0 1 0 0 0,0-1 0 0 0,0 0 0 0 0,0 1 0 0 0,-3-1 0 0 0,-1 1 0 0 0,0-1 0 0 0,0 0 0 0 0,2 1 0 0 0,0-1 0 0 0,2 1 0 0 0,-1-1 0 0 0,1 1 0 0 0,0-1 0 0 0,1 0 0 0 0,-1 1 0 0 0,0-1 0 0 0,0 1 0 0 0,0-1 0 0 0,0 0 0 0 0,0 1 0 0 0,3-1 0 0 0,5 4 0 0 0,1 1 0 0 0,-2-1 0 0 0,-1 0 0 0 0,-2 2 0 0 0,1 1 0 0 0,1-2 0 0 0,-2-1 0 0 0,3 2 0 0 0,-1 0 0 0 0,0 3 0 0 0,1 3 0 0 0,0-1 0 0 0,2 5 0 0 0,-1-1 0 0 0,-1-2 0 0 0,-3-4 0 0 0,-1 1 0 0 0,2-2 0 0 0,0-3 0 0 0,-1-1 0 0 0,-1-1 0 0 0,-1-2 0 0 0,-1-1 0 0 0,0 1 0 0 0,-4-1 0 0 0,-2 0 0 0 0,4-3 0 0 0,5-5 0 0 0,5 0 0 0 0,5-3 0 0 0,3 1 0 0 0,2-1 0 0 0,4 2 0 0 0,5 2 0 0 0,1 2 0 0 0,-1-1 0 0 0,1 0 0 0 0,2 2 0 0 0,0-2 0 0 0,-3-3 0 0 0,-2 0 0 0 0,-3-2 0 0 0,-2-2 0 0 0,-1 1 0 0 0,0 0 0 0 0,-1-2 0 0 0,0-2 0 0 0,0-4 0 0 0,0-2 0 0 0,0-1 0 0 0,3 1 0 0 0,2 0 0 0 0,0-2 0 0 0,-2-1 0 0 0,0 2 0 0 0,-1 0 0 0 0,-1 2 0 0 0,0 0 0 0 0,0 2 0 0 0,-1 0 0 0 0,0 0 0 0 0,0 0 0 0 0,1 0 0 0 0,2 0 0 0 0,2 0 0 0 0,0 1 0 0 0,-2-1 0 0 0,0 0 0 0 0,-1 0 0 0 0,-1 0 0 0 0,0 0 0 0 0,-1 0 0 0 0,1 0 0 0 0,-1 0 0 0 0,0 0 0 0 0,4-4 0 0 0,1 0 0 0 0,-1 0 0 0 0,0 0 0 0 0,-1 2 0 0 0,-1 0 0 0 0,2 2 0 0 0,1-1 0 0 0,0 1 0 0 0,-2 0 0 0 0,0 1 0 0 0,-1-1 0 0 0,-1 0 0 0 0,3 0 0 0 0,1 0 0 0 0,-1 3 0 0 0,0 2 0 0 0,2-1 0 0 0,3-1 0 0 0,1 0 0 0 0,1-2 0 0 0,3 0 0 0 0,-1-1 0 0 0,-3 4 0 0 0,-3 0 0 0 0,-2 0 0 0 0,-3-1 0 0 0,2 3 0 0 0,1 0 0 0 0,-4-2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15593 7858 16383 0 0,'-3'0'0'0'0,"-6"0"0"0"0,-7 0 0 0 0,-4 0 0 0 0,-6 0 0 0 0,-3 0 0 0 0,0 0 0 0 0,-3 0 0 0 0,1 0 0 0 0,1 0 0 0 0,-6 0 0 0 0,0 2 0 0 0,3 1 0 0 0,6 0 0 0 0,4-1 0 0 0,3 1 0 0 0,2 1 0 0 0,-1 0 0 0 0,0-2 0 0 0,-2 0 0 0 0,-2-1 0 0 0,1-1 0 0 0,2 0 0 0 0,3 0 0 0 0,1 0 0 0 0,2 0 0 0 0,1-1 0 0 0,0 1 0 0 0,1 0 0 0 0,-1 0 0 0 0,1 0 0 0 0,-3 0 0 0 0,0 0 0 0 0,-1 0 0 0 0,-3-2 0 0 0,-1-1 0 0 0,1-2 0 0 0,1 0 0 0 0,2 1 0 0 0,1 1 0 0 0,2 1 0 0 0,2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7134 7805 16383 0 0,'-2'0'0'0'0,"-10"0"0"0"0,-4 0 0 0 0,-7 2 0 0 0,-10 1 0 0 0,-10 2 0 0 0,-6 0 0 0 0,-4 2 0 0 0,-12-1 0 0 0,-7-1 0 0 0,4-2 0 0 0,6-1 0 0 0,7-1 0 0 0,7 2 0 0 0,9 0 0 0 0,9-1 0 0 0,7 2 0 0 0,2 3 0 0 0,2-1 0 0 0,1-1 0 0 0,3 2 0 0 0,-1-2 0 0 0,0-1 0 0 0,0 1 0 0 0,2 0 0 0 0,0-2 0 0 0,0 0 0 0 0,-1 0 0 0 0,0 1 0 0 0,-1-1 0 0 0,1-1 0 0 0,1 0 0 0 0,-2-2 0 0 0,0 1 0 0 0,1-1 0 0 0,0 0 0 0 0,0-1 0 0 0,2 1 0 0 0,0 0 0 0 0,-2 0 0 0 0,-3 0 0 0 0,-2 0 0 0 0,-5 0 0 0 0,0 0 0 0 0,0 0 0 0 0,-1 0 0 0 0,1 0 0 0 0,0 0 0 0 0,1 0 0 0 0,4 0 0 0 0,2 0 0 0 0,0 0 0 0 0,2 0 0 0 0,-2 0 0 0 0,-2 0 0 0 0,1 0 0 0 0,0 0 0 0 0,3 0 0 0 0,1 0 0 0 0,1 0 0 0 0,0 0 0 0 0,-1 0 0 0 0,0 0 0 0 0,0 0 0 0 0,0 0 0 0 0,1 0 0 0 0,1-2 0 0 0,-1-1 0 0 0,4-2 0 0 0,0 0 0 0 0,-2 1 0 0 0,-2 0 0 0 0,1 2 0 0 0,-1 1 0 0 0,0-2 0 0 0,0 0 0 0 0,1 1 0 0 0,0 0 0 0 0,0 0 0 0 0,0 2 0 0 0,1-1 0 0 0,-1 1 0 0 0,0 0 0 0 0,1 0 0 0 0,-1 0 0 0 0,0 3 0 0 0,3 2 0 0 0,2 5 0 0 0,3 7 0 0 0,2 3 0 0 0,2 1 0 0 0,1-2 0 0 0,0-2 0 0 0,1-1 0 0 0,-1-2 0 0 0,1 0 0 0 0,-1-1 0 0 0,0-1 0 0 0,0 1 0 0 0,1-1 0 0 0,-1 1 0 0 0,0-1 0 0 0,0 1 0 0 0,-1-1 0 0 0,1 1 0 0 0,0 2 0 0 0,0 1 0 0 0,0-1 0 0 0,0 5 0 0 0,0 2 0 0 0,0 0 0 0 0,0 1 0 0 0,0-2 0 0 0,0 2 0 0 0,0 0 0 0 0,0-3 0 0 0,0 1 0 0 0,0 0 0 0 0,0 1 0 0 0,0 0 0 0 0,0-3 0 0 0,-2 0 0 0 0,-1 2 0 0 0,1-2 0 0 0,-3 2 0 0 0,1 0 0 0 0,0 4 0 0 0,1 2 0 0 0,-1 0 0 0 0,1 3 0 0 0,-3 6 0 0 0,1 2 0 0 0,-1-1 0 0 0,0-5 0 0 0,1-5 0 0 0,2-6 0 0 0,1-2 0 0 0,1-2 0 0 0,0-1 0 0 0,1 0 0 0 0,1 3 0 0 0,-1-1 0 0 0,0-1 0 0 0,0-1 0 0 0,1-1 0 0 0,-1-1 0 0 0,0 0 0 0 0,0 1 0 0 0,0 0 0 0 0,0 0 0 0 0,0 0 0 0 0,0 1 0 0 0,0 1 0 0 0,0-1 0 0 0,0-1 0 0 0,0-1 0 0 0,0 2 0 0 0,2 0 0 0 0,1 0 0 0 0,-1 1 0 0 0,1 0 0 0 0,0 3 0 0 0,1 1 0 0 0,0-1 0 0 0,-2 1 0 0 0,0-2 0 0 0,-2-2 0 0 0,3 4 0 0 0,0-1 0 0 0,0-1 0 0 0,-1 1 0 0 0,1-2 0 0 0,1-1 0 0 0,-1-1 0 0 0,0-2 0 0 0,-2 0 0 0 0,0-1 0 0 0,-1 2 0 0 0,0 0 0 0 0,0 0 0 0 0,0 2 0 0 0,0 5 0 0 0,0 0 0 0 0,0-1 0 0 0,0 0 0 0 0,0-2 0 0 0,0-1 0 0 0,0-2 0 0 0,0 1 0 0 0,0 0 0 0 0,0-2 0 0 0,0 0 0 0 0,0-1 0 0 0,0-1 0 0 0,0 0 0 0 0,0 0 0 0 0,0 0 0 0 0,-2-1 0 0 0,-6 3 0 0 0,-2 1 0 0 0,-3-1 0 0 0,1 0 0 0 0,1-3 0 0 0,-7-3 0 0 0,-4-4 0 0 0,-4-2 0 0 0,2-4 0 0 0,0-2 0 0 0,-1 0 0 0 0,3 0 0 0 0,-3 1 0 0 0,-2 0 0 0 0,-2 2 0 0 0,0-1 0 0 0,3 1 0 0 0,-3 0 0 0 0,-1 0 0 0 0,3 0 0 0 0,1 0 0 0 0,1 1 0 0 0,1-1 0 0 0,-3 0 0 0 0,-3 0 0 0 0,-1 0 0 0 0,-1 0 0 0 0,-2 0 0 0 0,-6 0 0 0 0,-3 0 0 0 0,0 0 0 0 0,2 0 0 0 0,7 0 0 0 0,-1 0 0 0 0,3 0 0 0 0,1 0 0 0 0,-2 0 0 0 0,0 0 0 0 0,-1 0 0 0 0,-5 0 0 0 0,-3 0 0 0 0,1 0 0 0 0,0 0 0 0 0,2 0 0 0 0,5 0 0 0 0,2 0 0 0 0,5 0 0 0 0,4 0 0 0 0,4 0 0 0 0,1 0 0 0 0,-3 0 0 0 0,-2 0 0 0 0,-2 0 0 0 0,-5 0 0 0 0,-4 2 0 0 0,0 1 0 0 0,3-1 0 0 0,2 1 0 0 0,0-2 0 0 0,1 0 0 0 0,0 0 0 0 0,-1 1 0 0 0,0 1 0 0 0,-2 0 0 0 0,0 1 0 0 0,2 0 0 0 0,-2 2 0 0 0,3 0 0 0 0,-1-2 0 0 0,1 1 0 0 0,-2 0 0 0 0,0-1 0 0 0,1-1 0 0 0,1-2 0 0 0,1 2 0 0 0,0 0 0 0 0,3 0 0 0 0,2 1 0 0 0,-1 1 0 0 0,0-2 0 0 0,-1 0 0 0 0,-2 1 0 0 0,-4-1 0 0 0,-1 0 0 0 0,-6 2 0 0 0,1-1 0 0 0,5 0 0 0 0,0-2 0 0 0,5 0 0 0 0,3 1 0 0 0,2 0 0 0 0,0 0 0 0 0,1-1 0 0 0,0 0 0 0 0,-1 0 0 0 0,-1 2 0 0 0,-1-1 0 0 0,0-1 0 0 0,3-1 0 0 0,-6 0 0 0 0,-6-1 0 0 0,-1 1 0 0 0,3-2 0 0 0,2 1 0 0 0,1 0 0 0 0,3 0 0 0 0,2 0 0 0 0,0 0 0 0 0,-1 0 0 0 0,0 0 0 0 0,-6-2 0 0 0,-1-1 0 0 0,-1-2 0 0 0,-5 0 0 0 0,-2 0 0 0 0,0 0 0 0 0,2 0 0 0 0,2-1 0 0 0,1 0 0 0 0,2 2 0 0 0,-1-1 0 0 0,-1 0 0 0 0,-1 1 0 0 0,-2 0 0 0 0,-1-1 0 0 0,1-1 0 0 0,3 1 0 0 0,0 1 0 0 0,-1 1 0 0 0,0 1 0 0 0,0 1 0 0 0,0 1 0 0 0,1 0 0 0 0,4 0 0 0 0,3 0 0 0 0,4 0 0 0 0,3 0 0 0 0,0 1 0 0 0,0-1 0 0 0,-2 0 0 0 0,1 0 0 0 0,-1 0 0 0 0,-1 0 0 0 0,1 0 0 0 0,2 0 0 0 0,-2-3 0 0 0,0 1 0 0 0,-1-1 0 0 0,0-2 0 0 0,0 1 0 0 0,1 0 0 0 0,1 2 0 0 0,-1 0 0 0 0,0 1 0 0 0,-1 0 0 0 0,0 1 0 0 0,1 0 0 0 0,0 1 0 0 0,1-1 0 0 0,-1 0 0 0 0,0 0 0 0 0,3 0 0 0 0,-1 0 0 0 0,1 0 0 0 0,1 0 0 0 0,2 0 0 0 0,1 0 0 0 0,-6 0 0 0 0,-2 0 0 0 0,-1 0 0 0 0,1 0 0 0 0,2 0 0 0 0,0 0 0 0 0,2 0 0 0 0,-8 0 0 0 0,-5 0 0 0 0,-5 0 0 0 0,-6 0 0 0 0,2 0 0 0 0,5 0 0 0 0,4 0 0 0 0,6 0 0 0 0,2 0 0 0 0,3 0 0 0 0,3 0 0 0 0,2 0 0 0 0,1 0 0 0 0,1 0 0 0 0,1 0 0 0 0,-2 0 0 0 0,-1-2 0 0 0,-2-1 0 0 0,-1 0 0 0 0,1 1 0 0 0,1 1 0 0 0,1-3 0 0 0,4 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3043 12134 16383 0 0,'5'0'0'0'0,"14"0"0"0"0,6 0 0 0 0,4 0 0 0 0,6 0 0 0 0,-1 0 0 0 0,0-3 0 0 0,-3-1 0 0 0,-4 1 0 0 0,-2 0 0 0 0,-1 1 0 0 0,-3 1 0 0 0,-1 0 0 0 0,-2 1 0 0 0,-1 0 0 0 0,-1 0 0 0 0,0 0 0 0 0,0 0 0 0 0,3 0 0 0 0,1 0 0 0 0,-1 0 0 0 0,0 0 0 0 0,0 1 0 0 0,-2 1 0 0 0,1 2 0 0 0,1 2 0 0 0,1 1 0 0 0,0-2 0 0 0,-1 0 0 0 0,-1-3 0 0 0,0 0 0 0 0,-1-2 0 0 0,0 1 0 0 0,-1-2 0 0 0,0 1 0 0 0,0 0 0 0 0,1 0 0 0 0,2-1 0 0 0,4 1 0 0 0,0 0 0 0 0,3 0 0 0 0,-1 0 0 0 0,-2 0 0 0 0,-2 0 0 0 0,-1 0 0 0 0,-2 0 0 0 0,-1 0 0 0 0,-1 0 0 0 0,0 0 0 0 0,0 0 0 0 0,0 0 0 0 0,0 0 0 0 0,0 0 0 0 0,1 0 0 0 0,-1 0 0 0 0,-2-2 0 0 0,-5-2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1T18:49:20.3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22183 4804 16383 0 0,'3'3'0'0'0,"5"6"0"0"0,5 4 0 0 0,11 10 0 0 0,16 18 0 0 0,11 9 0 0 0,16 17 0 0 0,27 27 0 0 0,12 13 0 0 0,11 9 0 0 0,-6-4 0 0 0,-12-14 0 0 0,-16-15 0 0 0,-20-19 0 0 0,-14-16 0 0 0,-11-10 0 0 0,-6-6 0 0 0,-7-6 0 0 0,-4-6 0 0 0,-1 1 0 0 0,2 1 0 0 0,2 2 0 0 0,5 5 0 0 0,3 3 0 0 0,52 51 0 0 0,21 22 0 0 0,12 12 0 0 0,4 5 0 0 0,3 2 0 0 0,7 6 0 0 0,12 14 0 0 0,12 10 0 0 0,5 6 0 0 0,-9-8 0 0 0,-11-12 0 0 0,-11-11 0 0 0,-14-15 0 0 0,-14-13 0 0 0,-11-10 0 0 0,-10-11 0 0 0,-13-13 0 0 0,-5-5 0 0 0,-5-6 0 0 0,-10-8 0 0 0,4 2 0 0 0,0 1 0 0 0,5 5 0 0 0,3 4 0 0 0,8 7 0 0 0,3 3 0 0 0,6 5 0 0 0,-3-2 0 0 0,2 3 0 0 0,-8-10 0 0 0,-4-2 0 0 0,-3-5 0 0 0,-2-1 0 0 0,-1 0 0 0 0,-1-2 0 0 0,0-1 0 0 0,4 5 0 0 0,4 5 0 0 0,0-1 0 0 0,7 7 0 0 0,8 7 0 0 0,0 2 0 0 0,9 7 0 0 0,-4-2 0 0 0,-4-6 0 0 0,-7-5 0 0 0,-1-3 0 0 0,-8-7 0 0 0,-5-5 0 0 0,-4-3 0 0 0,-1-2 0 0 0,14 14 0 0 0,14 14 0 0 0,15 14 0 0 0,16 17 0 0 0,11 11 0 0 0,5 5 0 0 0,4 4 0 0 0,4 4 0 0 0,4 5 0 0 0,-5-7 0 0 0,0 1 0 0 0,-2-1 0 0 0,0-1 0 0 0,1 1 0 0 0,-9-9 0 0 0,-5-5 0 0 0,-10-10 0 0 0,-8-8 0 0 0,-11-11 0 0 0,-5-5 0 0 0,-7-7 0 0 0,-12-12 0 0 0,-1-2 0 0 0,-10-8 0 0 0,-6-8 0 0 0,-10-9 0 0 0,-9-8 0 0 0,-7-8 0 0 0,-2-3 0 0 0,23 24 0 0 0,17 18 0 0 0,12 10 0 0 0,8 9 0 0 0,4 4 0 0 0,-1 0 0 0 0,0-2 0 0 0,-3-2 0 0 0,-4-4 0 0 0,-9-8 0 0 0,-2-3 0 0 0,3 3 0 0 0,0 0 0 0 0,1 1 0 0 0,-1-1 0 0 0,-2-2 0 0 0,0 0 0 0 0,-3-4 0 0 0,-3-1 0 0 0,4 3 0 0 0,-1-2 0 0 0,-2-1 0 0 0,-1 0 0 0 0,-6-7 0 0 0,-2-2 0 0 0,-2-3 0 0 0,0 1 0 0 0,-1-1 0 0 0,-4-4 0 0 0,0 0 0 0 0,0 1 0 0 0,0-1 0 0 0,0-1 0 0 0,-1 0 0 0 0,0 0 0 0 0,5 5 0 0 0,12 12 0 0 0,13 14 0 0 0,11 9 0 0 0,15 17 0 0 0,12 11 0 0 0,13 13 0 0 0,3 2 0 0 0,-5-4 0 0 0,-14-13 0 0 0,-9-10 0 0 0,-15-15 0 0 0,-11-12 0 0 0,-17-16 0 0 0,-10-10 0 0 0,-11-11 0 0 0,-10-10 0 0 0,-7-6 0 0 0,-4-6 0 0 0,-4-2 0 0 0,3 1 0 0 0,0 1 0 0 0,-1 0 0 0 0,1 0 0 0 0,5 4 0 0 0,1 2 0 0 0,0 0 0 0 0,0 1 0 0 0,0-1 0 0 0,-2-2 0 0 0,4 4 0 0 0,5 5 0 0 0,3 3 0 0 0,-1-2 0 0 0,-4-3 0 0 0,-4-4 0 0 0,-1 0 0 0 0,4 3 0 0 0,0-1 0 0 0,3 4 0 0 0,2 2 0 0 0,1 1 0 0 0,2 2 0 0 0,4 4 0 0 0,0 0 0 0 0,-2-1 0 0 0,5 3 0 0 0,-1 1 0 0 0,9 8 0 0 0,7 6 0 0 0,1 2 0 0 0,7 7 0 0 0,2 3 0 0 0,2 0 0 0 0,-2-1 0 0 0,2 2 0 0 0,2 2 0 0 0,-9-8 0 0 0,-6-8 0 0 0,-8-7 0 0 0,-9-9 0 0 0,-7-6 0 0 0,-2-4 0 0 0,-2-1 0 0 0,-3-2 0 0 0,5 4 0 0 0,3 2 0 0 0,11 13 0 0 0,17 16 0 0 0,17 16 0 0 0,13 14 0 0 0,7 7 0 0 0,3 3 0 0 0,-9-8 0 0 0,-8-9 0 0 0,-16-17 0 0 0,-15-13 0 0 0,-13-15 0 0 0,-17-15 0 0 0,-14-15 0 0 0,-9-10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6297 9998 16383 0 0,'13'9'0'0'0,"13"7"0"0"0,11 5 0 0 0,3 4 0 0 0,-1-3 0 0 0,-6-1 0 0 0,-6-4 0 0 0,-2 0 0 0 0,-1 1 0 0 0,-1 2 0 0 0,1-3 0 0 0,-5-8 0 0 0,-4-14 0 0 0,-6-16 0 0 0,-4-8 0 0 0,2-3 0 0 0,-1-1 0 0 0,-1 1 0 0 0,3 1 0 0 0,-1 3 0 0 0,0 0 0 0 0,-2 2 0 0 0,-2 4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11T18:49:20.3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35161 5254 16383 0 0,'-2'3'0'0'0,"-4"3"0"0"0,-7 6 0 0 0,-10 12 0 0 0,-10 9 0 0 0,-5 5 0 0 0,-1 1 0 0 0,-4 4 0 0 0,2-2 0 0 0,6-6 0 0 0,6-6 0 0 0,5-5 0 0 0,1-2 0 0 0,3-1 0 0 0,1-3 0 0 0,2 0 0 0 0,1-2 0 0 0,-2 2 0 0 0,-1 1 0 0 0,-5 5 0 0 0,-3 3 0 0 0,-3 3 0 0 0,-2 1 0 0 0,0 1 0 0 0,0 1 0 0 0,-3 1 0 0 0,-3 4 0 0 0,-5 6 0 0 0,-2 0 0 0 0,-8 10 0 0 0,-3 2 0 0 0,-3 3 0 0 0,1-1 0 0 0,0 0 0 0 0,-7 6 0 0 0,-10 11 0 0 0,-11 11 0 0 0,-12 12 0 0 0,-7 8 0 0 0,-8 7 0 0 0,-11 10 0 0 0,-31 33 0 0 0,-30 28 0 0 0,-11 13 0 0 0,-26 25 0 0 0,-2 1 0 0 0,25-23 0 0 0,27-29 0 0 0,30-28 0 0 0,34-35 0 0 0,19-19 0 0 0,12-12 0 0 0,8-8 0 0 0,-5 5 0 0 0,2-2 0 0 0,5-6 0 0 0,-1 3 0 0 0,-3 2 0 0 0,-8 7 0 0 0,8-6 0 0 0,12-13 0 0 0,12-12 0 0 0,5-5 0 0 0,8-8 0 0 0,6-6 0 0 0,6-6 0 0 0,-2 1 0 0 0,-4 5 0 0 0,0 1 0 0 0,-6 5 0 0 0,-5 5 0 0 0,-4 4 0 0 0,0 0 0 0 0,-3 3 0 0 0,1-1 0 0 0,3-3 0 0 0,0-1 0 0 0,0 1 0 0 0,5-4 0 0 0,-3 2 0 0 0,-5 4 0 0 0,-5 6 0 0 0,-12 13 0 0 0,-20 19 0 0 0,-25 25 0 0 0,-23 23 0 0 0,-19 19 0 0 0,-20 20 0 0 0,-20 19 0 0 0,-2 4 0 0 0,-5 3 0 0 0,9-7 0 0 0,19-20 0 0 0,15-15 0 0 0,20-20 0 0 0,14-15 0 0 0,7-5 0 0 0,14-15 0 0 0,5-5 0 0 0,-16 15 0 0 0,-15 17 0 0 0,-27 25 0 0 0,-29 31 0 0 0,-19 18 0 0 0,-10 10 0 0 0,2-2 0 0 0,12-12 0 0 0,24-24 0 0 0,14-14 0 0 0,34-34 0 0 0,37-38 0 0 0,35-33 0 0 0,22-23 0 0 0,11-11 0 0 0,6-7 0 0 0,0 2 0 0 0,-1 0 0 0 0,-1 0 0 0 0,-3 4 0 0 0,-1 2 0 0 0,-3 2 0 0 0,-1 1 0 0 0,-2 1 0 0 0,1 0 0 0 0,-1 2 0 0 0,-2 1 0 0 0,-2 1 0 0 0,-1 2 0 0 0,-3 4 0 0 0,0-1 0 0 0,-2 1 0 0 0,3-1 0 0 0,-2 1 0 0 0,-1 1 0 0 0,3-4 0 0 0,5-3 0 0 0,3-4 0 0 0,1-1 0 0 0,1-1 0 0 0,2-2 0 0 0,1-1 0 0 0,-7 6 0 0 0,-4 5 0 0 0,0 0 0 0 0,0 1 0 0 0,-1-1 0 0 0,0 2 0 0 0,-6 5 0 0 0,-4 4 0 0 0,-4 4 0 0 0,-7 7 0 0 0,-12 11 0 0 0,-4 6 0 0 0,-2 1 0 0 0,-3 2 0 0 0,1 1 0 0 0,-6 5 0 0 0,2-2 0 0 0,-2 2 0 0 0,6-7 0 0 0,8-7 0 0 0,7-7 0 0 0,7-7 0 0 0,5-4 0 0 0,3-5 0 0 0,8-6 0 0 0,2-4 0 0 0,3-1 0 0 0,3-4 0 0 0,0 0 0 0 0,-1 1 0 0 0,-1 0 0 0 0,2 0 0 0 0,1-3 0 0 0,3-2 0 0 0,3-2 0 0 0,-7 6 0 0 0,-2 1 0 0 0,-1 2 0 0 0,2-1 0 0 0,2-3 0 0 0,0 0 0 0 0,-4 4 0 0 0,0-1 0 0 0,0 2 0 0 0,-3 2 0 0 0,-5 5 0 0 0,-1 1 0 0 0,-2 2 0 0 0,-1 0 0 0 0,0 1 0 0 0,-7 7 0 0 0,-1 1 0 0 0,0 0 0 0 0,0 0 0 0 0,6-6 0 0 0,7-7 0 0 0,2-1 0 0 0,4-5 0 0 0,4-4 0 0 0,3-4 0 0 0,1 0 0 0 0,1-1 0 0 0,-1 2 0 0 0,-5 4 0 0 0,-4 4 0 0 0,1-1 0 0 0,3-3 0 0 0,0-1 0 0 0,2-1 0 0 0,0 0 0 0 0,-1 1 0 0 0,-7 8 0 0 0,-1 0 0 0 0,3-3 0 0 0,1-1 0 0 0,0 0 0 0 0,3-3 0 0 0,0 0 0 0 0,2-2 0 0 0,-1 0 0 0 0,3-1 0 0 0,-5 3 0 0 0,-1 3 0 0 0,-3 1 0 0 0,0 1 0 0 0,2-1 0 0 0,-4 3 0 0 0,-3 2 0 0 0,1 1 0 0 0,2-4 0 0 0,3-1 0 0 0,3-4 0 0 0,4-4 0 0 0,0 0 0 0 0,-1 0 0 0 0,1 1 0 0 0,2-3 0 0 0,1-2 0 0 0,0 2 0 0 0,-1-1 0 0 0,0 2 0 0 0,-1 0 0 0 0,2-2 0 0 0,0-1 0 0 0,3-1 0 0 0,0-1 0 0 0,1-1 0 0 0,0-1 0 0 0,4-2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8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11094 7091 16383 0 0,'0'-12'0'0'0,"-6"-5"0"0"0,-15 2 0 0 0,-15 2 0 0 0,-15 4 0 0 0,-5 3 0 0 0,1 3 0 0 0,-9-10 0 0 0,-5-4 0 0 0,-4 2 0 0 0,-2 3 0 0 0,5-9 0 0 0,9 0 0 0 0,15 8 0 0 0,8 8 0 0 0,6 4 0 0 0,0 2 0 0 0,-5 2 0 0 0,3-7 0 0 0,7 4 0 0 0,9 8 0 0 0,6 9 0 0 0,7 7 0 0 0,3 7 0 0 0,-10 28 0 0 0,-4 18 0 0 0,2 0 0 0 0,3-5 0 0 0,3-10 0 0 0,3 4 0 0 0,3 3 0 0 0,1-4 0 0 0,1-7 0 0 0,1 0 0 0 0,-1-5 0 0 0,1-5 0 0 0,-1-4 0 0 0,1 3 0 0 0,-1 6 0 0 0,0-1 0 0 0,6-2 0 0 0,-4-3 0 0 0,-2-4 0 0 0,-2-3 0 0 0,0-2 0 0 0,1-1 0 0 0,-1 5 0 0 0,8-4 0 0 0,1 4 0 0 0,1 0 0 0 0,-2 1 0 0 0,-1-3 0 0 0,-2 0 0 0 0,-2-2 0 0 0,6-6 0 0 0,1-4 0 0 0,-12-5 0 0 0,-7-2 0 0 0,0 9 0 0 0,7 0 0 0 0,10-7 0 0 0,12-6 0 0 0,13-6 0 0 0,16-5 0 0 0,4-4 0 0 0,1-2 0 0 0,-2-1 0 0 0,-4 0 0 0 0,-4 0 0 0 0,-2 0 0 0 0,-2 0 0 0 0,5 1 0 0 0,8-1 0 0 0,1 1 0 0 0,-2 0 0 0 0,-3 0 0 0 0,-4 0 0 0 0,-2 0 0 0 0,-9-6 0 0 0,-3-2 0 0 0,-7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8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29351 7074 16383 0 0,'0'-7'0'0'0,"6"-1"0"0"0,8 0 0 0 0,9 2 0 0 0,12 1 0 0 0,0 9 0 0 0,7 2 0 0 0,2 2 0 0 0,0-2 0 0 0,-1-1 0 0 0,-2-2 0 0 0,-2-1 0 0 0,-1 11 0 0 0,0 4 0 0 0,4-1 0 0 0,9-4 0 0 0,2-3 0 0 0,-3-4 0 0 0,-9 4 0 0 0,-12 7 0 0 0,-10 6 0 0 0,-10 6 0 0 0,1-2 0 0 0,-1 1 0 0 0,3 2 0 0 0,1 3 0 0 0,-3 7 0 0 0,-3 11 0 0 0,-14 2 0 0 0,-7-1 0 0 0,-7-10 0 0 0,0-5 0 0 0,10-9 0 0 0,7-2 0 0 0,10-6 0 0 0,4 0 0 0 0,-6-4 0 0 0,-3 3 0 0 0,-2 4 0 0 0,-1 11 0 0 0,-7 0 0 0 0,-7 6 0 0 0,-1 3 0 0 0,-5 1 0 0 0,9-1 0 0 0,6-1 0 0 0,4-2 0 0 0,3-1 0 0 0,1-1 0 0 0,-6 6 0 0 0,-1 8 0 0 0,-7 2 0 0 0,-1-3 0 0 0,3-3 0 0 0,2-3 0 0 0,-3-10 0 0 0,0-3 0 0 0,-10-2 0 0 0,-14 1 0 0 0,-13-5 0 0 0,-4-6 0 0 0,0-7 0 0 0,3 7 0 0 0,17 0 0 0 0,7-2 0 0 0,14-5 0 0 0,4-5 0 0 0,-4-2 0 0 0,-18-3 0 0 0,-17-2 0 0 0,0-7 0 0 0,-4-2 0 0 0,0 1 0 0 0,2 0 0 0 0,10 10 0 0 0,11 3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15796 9684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8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17859 9869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8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13018 11165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7T22:17:59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27183 6482 16383 0 0,'0'7'0'0'0,"0"1"0"0"0,0 0 0 0 0,0 4 0 0 0,0 1 0 0 0,0-2 0 0 0,0 3 0 0 0,0-1 0 0 0,0 4 0 0 0,0 11 0 0 0,0 1 0 0 0,0 8 0 0 0,0-2 0 0 0,0 5 0 0 0,0 2 0 0 0,0 1 0 0 0,0-2 0 0 0,0-1 0 0 0,0-1 0 0 0,0 17 0 0 0,0 18 0 0 0,0 47 0 0 0,0 14 0 0 0,0-15 0 0 0,0-29 0 0 0,0-16 0 0 0,0-16 0 0 0,0-11 0 0 0,0-14 0 0 0,0-6 0 0 0,0 4 0 0 0,0 9 0 0 0,0 10 0 0 0,0-3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6705 9895 16383 0 0,'-5'0'0'0'0,"-5"0"0"0"0,-5 0 0 0 0,-10 0 0 0 0,-8 0 0 0 0,-4 0 0 0 0,1 0 0 0 0,2 0 0 0 0,2 0 0 0 0,3 0 0 0 0,1 0 0 0 0,2 5 0 0 0,0 1 0 0 0,-3 3 0 0 0,-2 2 0 0 0,5-3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8334 8837 16383 0 0,'0'4'0'0'0,"5"2"0"0"0,0 4 0 0 0,1 9 0 0 0,-2 14 0 0 0,0 10 0 0 0,-2 12 0 0 0,3 3 0 0 0,1 2 0 0 0,0 4 0 0 0,-2-6 0 0 0,-1 6 0 0 0,-2 0 0 0 0,0-6 0 0 0,0-5 0 0 0,-1-7 0 0 0,-1-6 0 0 0,1-7 0 0 0,0-3 0 0 0,0-4 0 0 0,-1-1 0 0 0,1 3 0 0 0,0 2 0 0 0,0 0 0 0 0,0-1 0 0 0,0-1 0 0 0,0-1 0 0 0,0 0 0 0 0,0-2 0 0 0,0 1 0 0 0,0-1 0 0 0,0 1 0 0 0,0-1 0 0 0,0 0 0 0 0,0 1 0 0 0,-4-1 0 0 0,-2-4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8043 9973 16383 0 0,'4'4'0'0'0,"7"2"0"0"0,0 4 0 0 0,3 4 0 0 0,4 5 0 0 0,3 3 0 0 0,2 6 0 0 0,1 4 0 0 0,2-1 0 0 0,0-4 0 0 0,0-8 0 0 0,4-10 0 0 0,2-13 0 0 0,0-12 0 0 0,-2-10 0 0 0,-2-3 0 0 0,0-2 0 0 0,-6 0 0 0 0,-2-3 0 0 0,0 0 0 0 0,-8 5 0 0 0,-10 8 0 0 0,-10 8 0 0 0,-29 5 0 0 0,-18 5 0 0 0,-12 3 0 0 0,2 1 0 0 0,6 0 0 0 0,10 1 0 0 0,8-1 0 0 0,7 0 0 0 0,5-1 0 0 0,8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9629 8811 16383 0 0,'0'4'0'0'0,"4"10"0"0"0,2 8 0 0 0,0 12 0 0 0,-2 5 0 0 0,-1 5 0 0 0,-1-1 0 0 0,-1 0 0 0 0,0 3 0 0 0,-1 1 0 0 0,-1-2 0 0 0,1-6 0 0 0,0-3 0 0 0,0-5 0 0 0,0-3 0 0 0,-1-2 0 0 0,1 3 0 0 0,0 2 0 0 0,-4-1 0 0 0,-2-1 0 0 0,1-1 0 0 0,0-1 0 0 0,2-1 0 0 0,1 0 0 0 0,1 0 0 0 0,-3-1 0 0 0,-2 0 0 0 0,0 1 0 0 0,2-1 0 0 0,1 0 0 0 0,2 1 0 0 0,0-1 0 0 0,0 1 0 0 0,1 4 0 0 0,1 1 0 0 0,-1 0 0 0 0,0-1 0 0 0,0-2 0 0 0,0 0 0 0 0,-4-2 0 0 0,-2 0 0 0 0,1 0 0 0 0,0-1 0 0 0,2 0 0 0 0,1-4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9154 10022 16383 0 0,'4'4'0'0'0,"6"6"0"0"0,6 10 0 0 0,0 10 0 0 0,1 5 0 0 0,-2 0 0 0 0,1-1 0 0 0,2-7 0 0 0,3-8 0 0 0,1-6 0 0 0,2-7 0 0 0,1-7 0 0 0,4-9 0 0 0,3-7 0 0 0,-1 0 0 0 0,0-2 0 0 0,-2-2 0 0 0,-2-2 0 0 0,-4-1 0 0 0,-3-5 0 0 0,-4-2 0 0 0,-5 0 0 0 0,-5 0 0 0 0,-3 2 0 0 0,-2 1 0 0 0,-1 2 0 0 0,-5 4 0 0 0,-15 7 0 0 0,-8 5 0 0 0,-3 5 0 0 0,-2 3 0 0 0,1 1 0 0 0,2 2 0 0 0,1 5 0 0 0,-3 1 0 0 0,0-1 0 0 0,1 4 0 0 0,-3-1 0 0 0,-5 3 0 0 0,1-1 0 0 0,2 3 0 0 0,7-2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9657 16589 16383 0 0,'0'13'0'0'0,"0"18"0"0"0,0 11 0 0 0,0 12 0 0 0,0 11 0 0 0,0-3 0 0 0,0-7 0 0 0,0-8 0 0 0,0-9 0 0 0,0-5 0 0 0,0-5 0 0 0,0-2 0 0 0,0 2 0 0 0,0 2 0 0 0,0-1 0 0 0,0 0 0 0 0,0 3 0 0 0,0 1 0 0 0,0 7 0 0 0,-5 2 0 0 0,0-2 0 0 0,-1-9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03T07:29:07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9443 17198 16383 0 0,'5'4'0'0'0,"5"6"0"0"0,5 6 0 0 0,10 8 0 0 0,4 9 0 0 0,6 13 0 0 0,1 5 0 0 0,-1 5 0 0 0,-2-9 0 0 0,-2-7 0 0 0,-11-15 0 0 0,-9-25 0 0 0,-2-20 0 0 0,-2-13 0 0 0,-3-3 0 0 0,3-1 0 0 0,0 1 0 0 0,-2 4 0 0 0,4 2 0 0 0,-1 1 0 0 0,3 3 0 0 0,-4 0 0 0 0,-8 5 0 0 0,-9 6 0 0 0,-10 6 0 0 0,-11 4 0 0 0,-5 3 0 0 0,0 2 0 0 0,1 0 0 0 0,3 1 0 0 0,2 1 0 0 0,2-1 0 0 0,-11-1 0 0 0,-4 1 0 0 0,1-1 0 0 0,8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BC1C-BBF6-4503-B6B8-8DE5CC4972EB}" type="datetimeFigureOut">
              <a:t>9-1-2025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57EB1-A309-4DD5-AC64-12931E983D15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391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Meet the team,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Adam Hejduk was responsible for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environmental sensing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Energy harvesting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Energy Output management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Soldering man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Robbe </a:t>
            </a:r>
            <a:r>
              <a:rPr lang="en-US" err="1">
                <a:ea typeface="Calibri"/>
                <a:cs typeface="Calibri"/>
              </a:rPr>
              <a:t>Elsermans</a:t>
            </a:r>
            <a:r>
              <a:rPr lang="en-US">
                <a:ea typeface="Calibri"/>
                <a:cs typeface="Calibri"/>
              </a:rPr>
              <a:t> was responsible for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Lead the project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Energy awareness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BLE </a:t>
            </a:r>
            <a:r>
              <a:rPr lang="en-US" err="1">
                <a:ea typeface="Calibri"/>
                <a:cs typeface="Calibri"/>
              </a:rPr>
              <a:t>ontercommunication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Power Profiling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Thomas Kramp was responsible for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Gyroscope sensor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LineBot</a:t>
            </a:r>
            <a:r>
              <a:rPr lang="en-US">
                <a:ea typeface="Calibri"/>
                <a:cs typeface="Calibri"/>
              </a:rPr>
              <a:t> actuation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LoRa communication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And the dashboard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204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BLE-module nRF52840 which is often used in </a:t>
            </a:r>
            <a:r>
              <a:rPr lang="en-US" err="1">
                <a:ea typeface="Calibri"/>
                <a:cs typeface="Calibri"/>
              </a:rPr>
              <a:t>diy</a:t>
            </a:r>
            <a:r>
              <a:rPr lang="en-US">
                <a:ea typeface="Calibri"/>
                <a:cs typeface="Calibri"/>
              </a:rPr>
              <a:t> projects to provide a Bluetooth Low Energy and even the chip itself which is low energy. </a:t>
            </a:r>
            <a:endParaRPr lang="nl-NL"/>
          </a:p>
          <a:p>
            <a:r>
              <a:rPr lang="en-US">
                <a:ea typeface="Calibri"/>
                <a:cs typeface="Calibri"/>
              </a:rPr>
              <a:t>It even has a dedicated Power Management Unit in the chip that acts dynamically without user intervention.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24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LoRa-module is a module where an STM32 is used in combination with a LoRa chip.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875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Our environmental sensing modules: </a:t>
            </a:r>
            <a:endParaRPr lang="nl-NL"/>
          </a:p>
          <a:p>
            <a:r>
              <a:rPr lang="en-US">
                <a:ea typeface="Calibri"/>
                <a:cs typeface="Calibri"/>
              </a:rPr>
              <a:t>the LTR-329 for light, </a:t>
            </a:r>
          </a:p>
          <a:p>
            <a:r>
              <a:rPr lang="en-US">
                <a:ea typeface="Calibri"/>
                <a:cs typeface="Calibri"/>
              </a:rPr>
              <a:t>SHT40 for temperature and humidity, </a:t>
            </a:r>
          </a:p>
          <a:p>
            <a:r>
              <a:rPr lang="en-US">
                <a:ea typeface="Calibri"/>
                <a:cs typeface="Calibri"/>
              </a:rPr>
              <a:t>and the MPU6050 for acceleration and movement detections.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9108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LoRa is connected over UART.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3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 ADC is used for determining the remaining voltage over the super cap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31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I2C is our main used protocol to communicate with different modules. Even more, our intention was to communicate only over I2C but time didn't give us any </a:t>
            </a:r>
            <a:r>
              <a:rPr lang="en-US"/>
              <a:t>favors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370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Therefore, we used some bare GPIO-pins in Output mode for various tasks such 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39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Switching the power on and off for high consumer-modules that are not that power efficient in standby.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551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Controlling the movement of the rover by "hacking" the joystick pins.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661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Our energy source will be a super capacitor of 1F single cell.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025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humanities interest in Mars grows, an understanding of its weather pattern on different locations is needed. </a:t>
            </a:r>
            <a:endParaRPr lang="nl-NL"/>
          </a:p>
          <a:p>
            <a:r>
              <a:rPr lang="en-US"/>
              <a:t>One of the greatest challenges that the planet provides are the frequent dust storms.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This project will try to monitor the weather phenomenon (such as temperature, humidity, light, ...) to predict such storms, for future mars explorations.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The goal is to have independently rovers that drive around the mars environment to collect the following data: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Temperature, light, humidity etc. of the environment in both an idle state and when the dust storms occur. 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The frequency of the dust storms.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The scale of the dust storms.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The orientation of our rovers.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The communication protocols used are LoRa and BLE.</a:t>
            </a:r>
            <a:endParaRPr lang="en-US"/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/>
              <a:t>(Klick) </a:t>
            </a:r>
            <a:r>
              <a:rPr lang="en-US">
                <a:ea typeface="Calibri"/>
                <a:cs typeface="Calibri"/>
              </a:rPr>
              <a:t>All powered by harvested energy.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3177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Which is charged by solar panels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7413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Both are managed by the Power Management IC.</a:t>
            </a:r>
            <a:endParaRPr lang="nl-NL"/>
          </a:p>
          <a:p>
            <a:r>
              <a:rPr lang="en-US">
                <a:ea typeface="Calibri"/>
                <a:cs typeface="Calibri"/>
              </a:rPr>
              <a:t>This IC will power all our modules and switches.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6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Where the rover will be powered by a different battery due to the high energy consumption.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660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brings us to our system diagram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58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LPPAN communication or rover intercommunication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744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Our intercommunication is based on a beacon and scan modes. Here, the beacon transmits something and the scanner can recognize this beacon.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3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beacon format used is that of an iBeacon Data packet. This is a 30 bytes packet which consists of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280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 prefix which is not tampered with. It is set to the default bits.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99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UUID or </a:t>
            </a:r>
            <a:r>
              <a:rPr lang="en"/>
              <a:t>Universally Unique </a:t>
            </a:r>
            <a:r>
              <a:rPr lang="en" err="1"/>
              <a:t>IDentifier</a:t>
            </a:r>
            <a:r>
              <a:rPr lang="en"/>
              <a:t> that consists of 16 bytes.</a:t>
            </a:r>
          </a:p>
          <a:p>
            <a:endParaRPr lang="en">
              <a:ea typeface="Calibri"/>
              <a:cs typeface="Calibri"/>
            </a:endParaRPr>
          </a:p>
          <a:p>
            <a:r>
              <a:rPr lang="en">
                <a:ea typeface="Calibri"/>
                <a:cs typeface="Calibri"/>
              </a:rPr>
              <a:t>10 of these bytes are used to transmit certain information such as </a:t>
            </a:r>
          </a:p>
          <a:p>
            <a:r>
              <a:rPr lang="en">
                <a:ea typeface="Calibri"/>
                <a:cs typeface="Calibri"/>
              </a:rPr>
              <a:t>the environmental sensing readings, </a:t>
            </a:r>
          </a:p>
          <a:p>
            <a:r>
              <a:rPr lang="en">
                <a:ea typeface="Calibri"/>
                <a:cs typeface="Calibri"/>
              </a:rPr>
              <a:t>the devices </a:t>
            </a:r>
            <a:r>
              <a:rPr lang="en" err="1">
                <a:ea typeface="Calibri"/>
                <a:cs typeface="Calibri"/>
              </a:rPr>
              <a:t>supercap</a:t>
            </a:r>
            <a:r>
              <a:rPr lang="en">
                <a:ea typeface="Calibri"/>
                <a:cs typeface="Calibri"/>
              </a:rPr>
              <a:t> voltage and </a:t>
            </a:r>
          </a:p>
          <a:p>
            <a:r>
              <a:rPr lang="en">
                <a:ea typeface="Calibri"/>
                <a:cs typeface="Calibri"/>
              </a:rPr>
              <a:t>the relative placement of the rover. </a:t>
            </a:r>
          </a:p>
          <a:p>
            <a:endParaRPr lang="en">
              <a:ea typeface="Calibri"/>
              <a:cs typeface="Calibri"/>
            </a:endParaRPr>
          </a:p>
          <a:p>
            <a:r>
              <a:rPr lang="en">
                <a:ea typeface="Calibri"/>
                <a:cs typeface="Calibri"/>
              </a:rPr>
              <a:t>The remaining bytes are set to a default value.</a:t>
            </a:r>
            <a:endParaRPr lang="en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590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Next, the major number is 2 bytes wide and the purpose is altered by giving the first byte, </a:t>
            </a:r>
            <a:endParaRPr lang="nl-NL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 beacon identifier. With this, the scanner knows what kind of beacon this is. </a:t>
            </a:r>
            <a:endParaRPr lang="nl-NL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And the second byte is used to identify the rovers' ID.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403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concept in a </a:t>
            </a:r>
            <a:r>
              <a:rPr lang="en-US" err="1">
                <a:ea typeface="Calibri"/>
                <a:cs typeface="Calibri"/>
              </a:rPr>
              <a:t>nutshel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have a rover somewhere on Mars. On Mars, a gateway is present in order to deploy a LoRa network.</a:t>
            </a:r>
          </a:p>
          <a:p>
            <a:r>
              <a:rPr lang="en-US">
                <a:ea typeface="Calibri"/>
                <a:cs typeface="Calibri"/>
              </a:rPr>
              <a:t>As said before, this rover can act independently.</a:t>
            </a:r>
            <a:endParaRPr lang="en-US"/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27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minor bytes are set to zero and are not used.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605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Lastly, the Tx Power or RSSI which gives an indication of the received power gain with respect to 1 meter distance. This can be used to have an estimate on the distance between 2 rovers.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980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can use this intercommunication to determine the relative orientation and distance of 2 independently driving rovers.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586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And we can use the beacon data to determine who transmits what.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1428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I'll come back to this when we are discussing energy awareness.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663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base module to server setup is as follows:</a:t>
            </a:r>
            <a:endParaRPr lang="nl-NL"/>
          </a:p>
          <a:p>
            <a:r>
              <a:rPr lang="en-US"/>
              <a:t>- The brain module will collect all its data from its sensors</a:t>
            </a:r>
            <a:endParaRPr lang="nl-NL"/>
          </a:p>
          <a:p>
            <a:r>
              <a:rPr lang="en-US"/>
              <a:t>- It will send this data to the servers, via a LoRa module (with AT commands).</a:t>
            </a:r>
            <a:endParaRPr lang="nl-NL"/>
          </a:p>
          <a:p>
            <a:r>
              <a:rPr lang="en-US"/>
              <a:t>- The LoRa module will repeat the </a:t>
            </a:r>
            <a:r>
              <a:rPr lang="en-US" err="1"/>
              <a:t>measage</a:t>
            </a:r>
            <a:r>
              <a:rPr lang="en-US"/>
              <a:t> x-amount of times, before it is received at TTN.</a:t>
            </a:r>
            <a:endParaRPr lang="nl-NL"/>
          </a:p>
          <a:p>
            <a:r>
              <a:rPr lang="en-US"/>
              <a:t>- TTN has a MQTT server active to send the data to any appropriate broker.</a:t>
            </a:r>
            <a:endParaRPr lang="nl-NL"/>
          </a:p>
          <a:p>
            <a:r>
              <a:rPr lang="en-US"/>
              <a:t>- The Node-Red server will have a broker listening on TTN, and collect its data to store and show on the dashboard.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430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of how the data will be shown</a:t>
            </a:r>
            <a:endParaRPr lang="nl-NL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287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the lora </a:t>
            </a:r>
            <a:r>
              <a:rPr lang="en-US" err="1"/>
              <a:t>transmisions</a:t>
            </a:r>
            <a:r>
              <a:rPr lang="en-US"/>
              <a:t> should have worked, was that the module would</a:t>
            </a:r>
            <a:endParaRPr lang="nl-NL"/>
          </a:p>
          <a:p>
            <a:r>
              <a:rPr lang="en-US"/>
              <a:t>1) sleep while not in use</a:t>
            </a:r>
            <a:endParaRPr lang="nl-NL">
              <a:ea typeface="Calibri"/>
              <a:cs typeface="Calibri"/>
            </a:endParaRPr>
          </a:p>
          <a:p>
            <a:r>
              <a:rPr lang="en-US"/>
              <a:t>2) wake up on command</a:t>
            </a:r>
            <a:endParaRPr lang="nl-NL"/>
          </a:p>
          <a:p>
            <a:r>
              <a:rPr lang="en-US"/>
              <a:t>3) register the settings</a:t>
            </a:r>
            <a:endParaRPr lang="nl-NL"/>
          </a:p>
          <a:p>
            <a:r>
              <a:rPr lang="en-US"/>
              <a:t>4) transmit the message</a:t>
            </a:r>
            <a:endParaRPr lang="nl-NL"/>
          </a:p>
          <a:p>
            <a:r>
              <a:rPr lang="en-US"/>
              <a:t>5) go back to sleep</a:t>
            </a:r>
            <a:endParaRPr lang="nl-NL"/>
          </a:p>
          <a:p>
            <a:r>
              <a:rPr lang="en-US"/>
              <a:t>Though there were a couple of mishaps, leading to some tweaks:</a:t>
            </a:r>
            <a:endParaRPr lang="nl-NL"/>
          </a:p>
          <a:p>
            <a:r>
              <a:rPr lang="en-US"/>
              <a:t>- Repeated transmissions</a:t>
            </a:r>
            <a:endParaRPr lang="nl-NL"/>
          </a:p>
          <a:p>
            <a:r>
              <a:rPr lang="en-US"/>
              <a:t>- Active time during sleep</a:t>
            </a:r>
            <a:endParaRPr lang="nl-NL"/>
          </a:p>
          <a:p>
            <a:r>
              <a:rPr lang="en-US"/>
              <a:t>- Reinitialize settings after long sleep</a:t>
            </a:r>
            <a:endParaRPr lang="nl-NL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5987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beginning we had the problem that LoRa module would send a message to TTN, but that it wouldn't be received.</a:t>
            </a:r>
            <a:endParaRPr lang="nl-NL"/>
          </a:p>
          <a:p>
            <a:r>
              <a:rPr lang="en-US"/>
              <a:t>Even though a day prior, with the same settings, the device could send at least once.</a:t>
            </a:r>
            <a:endParaRPr lang="nl-NL"/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We've solved this by repeating the same message multiple times, which eventually made it so TTN received the message once.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With some testing we've found that the amount of repeats lies between 55-60 times (if there is at least a delay of 3.2 </a:t>
            </a:r>
            <a:r>
              <a:rPr lang="en-US" err="1"/>
              <a:t>ms</a:t>
            </a:r>
            <a:r>
              <a:rPr lang="en-US"/>
              <a:t> between transmissions).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That is why between transmissions we set the device to deep sleep. This didn't effect the perform, only lessened the power consumption.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The goal is now to perform the sensor measurements between the repeated </a:t>
            </a:r>
            <a:r>
              <a:rPr lang="en-US" err="1"/>
              <a:t>transmisions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0240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first image shows how the LoRa module wakes up from its sleep between transmissions, only to fall asleep again.</a:t>
            </a:r>
            <a:endParaRPr lang="nl-NL"/>
          </a:p>
          <a:p>
            <a:r>
              <a:rPr lang="en-US"/>
              <a:t>The odd thing is that these wake ups always occur in groups of 3 between the repeated transmissions.</a:t>
            </a:r>
            <a:endParaRPr lang="nl-NL"/>
          </a:p>
          <a:p>
            <a:r>
              <a:rPr lang="en-US"/>
              <a:t>They are most likely the RX messages of the AT commands.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The second image shows how the LoRa Module wakes up after fully being set to sleep.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9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Both rovers drive </a:t>
            </a:r>
            <a:r>
              <a:rPr lang="en-US" err="1">
                <a:ea typeface="Calibri"/>
                <a:cs typeface="Calibri"/>
              </a:rPr>
              <a:t>independetly</a:t>
            </a:r>
            <a:r>
              <a:rPr lang="en-US">
                <a:ea typeface="Calibri"/>
                <a:cs typeface="Calibri"/>
              </a:rPr>
              <a:t> and by random drives, 2 rovers can come closer to each other.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934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Note; The red line is drawn since the original </a:t>
            </a:r>
            <a:r>
              <a:rPr lang="en-US" err="1"/>
              <a:t>fimage</a:t>
            </a:r>
            <a:r>
              <a:rPr lang="en-US"/>
              <a:t> couldn't be loaded in (</a:t>
            </a:r>
            <a:r>
              <a:rPr lang="en-US" err="1"/>
              <a:t>jouloscope</a:t>
            </a:r>
            <a:r>
              <a:rPr lang="en-US"/>
              <a:t> couldn't load a 20GB file).</a:t>
            </a:r>
            <a:endParaRPr lang="nl-NL"/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After a long sleep the settings would </a:t>
            </a:r>
            <a:r>
              <a:rPr lang="en-US" err="1"/>
              <a:t>seamingly</a:t>
            </a:r>
            <a:r>
              <a:rPr lang="en-US"/>
              <a:t> become lost, making it so there were no transmissions.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This did not occur for the sleep between repeated transmissions.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To solve this, we </a:t>
            </a:r>
            <a:r>
              <a:rPr lang="en-US" err="1"/>
              <a:t>reinitilized</a:t>
            </a:r>
            <a:r>
              <a:rPr lang="en-US"/>
              <a:t> the settings after waking up from a long sleep.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015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STM </a:t>
            </a:r>
            <a:r>
              <a:rPr lang="nl-NL" dirty="0" err="1"/>
              <a:t>communicates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Enviromental</a:t>
            </a:r>
            <a:r>
              <a:rPr lang="nl-NL" dirty="0"/>
              <a:t> sensors </a:t>
            </a:r>
            <a:r>
              <a:rPr lang="nl-NL" dirty="0" err="1"/>
              <a:t>with</a:t>
            </a:r>
            <a:r>
              <a:rPr lang="nl-NL" dirty="0"/>
              <a:t> I2C protocol.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Agruably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most of </a:t>
            </a:r>
            <a:r>
              <a:rPr lang="nl-NL" dirty="0" err="1"/>
              <a:t>my</a:t>
            </a:r>
            <a:r>
              <a:rPr lang="nl-NL" dirty="0"/>
              <a:t> time on </a:t>
            </a:r>
            <a:r>
              <a:rPr lang="nl-NL" dirty="0" err="1"/>
              <a:t>this</a:t>
            </a:r>
            <a:r>
              <a:rPr lang="nl-NL" dirty="0"/>
              <a:t>. Programming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sensors via HAL </a:t>
            </a:r>
            <a:r>
              <a:rPr lang="nl-NL" dirty="0" err="1"/>
              <a:t>libary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I2C protocol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Didn't</a:t>
            </a:r>
            <a:r>
              <a:rPr lang="nl-NL" dirty="0"/>
              <a:t> program in a </a:t>
            </a:r>
            <a:r>
              <a:rPr lang="nl-NL" dirty="0" err="1"/>
              <a:t>while</a:t>
            </a:r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print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serial</a:t>
            </a:r>
            <a:r>
              <a:rPr lang="nl-NL" dirty="0"/>
              <a:t> monitor </a:t>
            </a:r>
            <a:r>
              <a:rPr lang="nl-NL" dirty="0" err="1"/>
              <a:t>with</a:t>
            </a:r>
            <a:r>
              <a:rPr lang="nl-NL" dirty="0"/>
              <a:t> UART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Memory access </a:t>
            </a:r>
            <a:r>
              <a:rPr lang="nl-NL" dirty="0" err="1"/>
              <a:t>problems</a:t>
            </a:r>
            <a:r>
              <a:rPr lang="nl-NL" dirty="0"/>
              <a:t>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endParaRPr lang="nl-NL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Since</a:t>
            </a:r>
            <a:r>
              <a:rPr lang="nl-NL" dirty="0"/>
              <a:t> SHT40 </a:t>
            </a:r>
            <a:r>
              <a:rPr lang="nl-NL" dirty="0" err="1"/>
              <a:t>doesn't</a:t>
            </a:r>
            <a:r>
              <a:rPr lang="nl-NL" dirty="0"/>
              <a:t> have a </a:t>
            </a:r>
            <a:r>
              <a:rPr lang="nl-NL" dirty="0" err="1"/>
              <a:t>standby</a:t>
            </a:r>
            <a:r>
              <a:rPr lang="nl-NL" dirty="0"/>
              <a:t> mode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LTRs</a:t>
            </a:r>
            <a:r>
              <a:rPr lang="nl-NL" dirty="0"/>
              <a:t> </a:t>
            </a:r>
            <a:r>
              <a:rPr lang="nl-NL" dirty="0" err="1"/>
              <a:t>standby</a:t>
            </a:r>
            <a:r>
              <a:rPr lang="nl-NL" dirty="0"/>
              <a:t> mode is </a:t>
            </a:r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effective</a:t>
            </a:r>
            <a:r>
              <a:rPr lang="nl-NL" dirty="0"/>
              <a:t> as we </a:t>
            </a:r>
            <a:r>
              <a:rPr lang="nl-NL" dirty="0" err="1"/>
              <a:t>thought</a:t>
            </a:r>
            <a:r>
              <a:rPr lang="nl-NL" dirty="0"/>
              <a:t>, 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idealy</a:t>
            </a:r>
            <a:r>
              <a:rPr lang="nl-NL" dirty="0"/>
              <a:t> have load </a:t>
            </a:r>
            <a:r>
              <a:rPr lang="nl-NL" dirty="0" err="1"/>
              <a:t>shitches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 start </a:t>
            </a:r>
            <a:r>
              <a:rPr lang="nl-NL" dirty="0" err="1"/>
              <a:t>powering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sensors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</a:p>
          <a:p>
            <a:r>
              <a:rPr lang="en-US" dirty="0">
                <a:ea typeface="Calibri"/>
                <a:cs typeface="Calibri"/>
              </a:rPr>
              <a:t>Our robot is a scouting robot,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191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STM </a:t>
            </a:r>
            <a:r>
              <a:rPr lang="nl-NL" dirty="0" err="1"/>
              <a:t>communicates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Enviromental</a:t>
            </a:r>
            <a:r>
              <a:rPr lang="nl-NL" dirty="0"/>
              <a:t> sensors </a:t>
            </a:r>
            <a:r>
              <a:rPr lang="nl-NL" dirty="0" err="1"/>
              <a:t>with</a:t>
            </a:r>
            <a:r>
              <a:rPr lang="nl-NL" dirty="0"/>
              <a:t> I2C protocol.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Agruably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most of </a:t>
            </a:r>
            <a:r>
              <a:rPr lang="nl-NL" dirty="0" err="1"/>
              <a:t>my</a:t>
            </a:r>
            <a:r>
              <a:rPr lang="nl-NL" dirty="0"/>
              <a:t> time on </a:t>
            </a:r>
            <a:r>
              <a:rPr lang="nl-NL" dirty="0" err="1"/>
              <a:t>this</a:t>
            </a:r>
            <a:r>
              <a:rPr lang="nl-NL" dirty="0"/>
              <a:t>.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Didn't</a:t>
            </a:r>
            <a:r>
              <a:rPr lang="nl-NL" dirty="0"/>
              <a:t> program in a </a:t>
            </a:r>
            <a:r>
              <a:rPr lang="nl-NL" dirty="0" err="1"/>
              <a:t>while</a:t>
            </a:r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print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serial</a:t>
            </a:r>
            <a:r>
              <a:rPr lang="nl-NL" dirty="0"/>
              <a:t> monitor </a:t>
            </a:r>
            <a:r>
              <a:rPr lang="nl-NL" dirty="0" err="1"/>
              <a:t>with</a:t>
            </a:r>
            <a:r>
              <a:rPr lang="nl-NL" dirty="0"/>
              <a:t> UART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/>
              <a:t>Memory access </a:t>
            </a:r>
            <a:r>
              <a:rPr lang="nl-NL" dirty="0" err="1"/>
              <a:t>problems</a:t>
            </a:r>
            <a:r>
              <a:rPr lang="nl-NL" dirty="0"/>
              <a:t> </a:t>
            </a:r>
            <a:endParaRPr lang="en-US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endParaRPr lang="nl-NL" dirty="0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NL" dirty="0" err="1"/>
              <a:t>Since</a:t>
            </a:r>
            <a:r>
              <a:rPr lang="nl-NL" dirty="0"/>
              <a:t> SHT40 </a:t>
            </a:r>
            <a:r>
              <a:rPr lang="nl-NL" dirty="0" err="1"/>
              <a:t>doesn't</a:t>
            </a:r>
            <a:r>
              <a:rPr lang="nl-NL" dirty="0"/>
              <a:t> have a </a:t>
            </a:r>
            <a:r>
              <a:rPr lang="nl-NL" dirty="0" err="1"/>
              <a:t>standby</a:t>
            </a:r>
            <a:r>
              <a:rPr lang="nl-NL" dirty="0"/>
              <a:t> mode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LTRs</a:t>
            </a:r>
            <a:r>
              <a:rPr lang="nl-NL" dirty="0"/>
              <a:t> </a:t>
            </a:r>
            <a:r>
              <a:rPr lang="nl-NL" dirty="0" err="1"/>
              <a:t>standby</a:t>
            </a:r>
            <a:r>
              <a:rPr lang="nl-NL" dirty="0"/>
              <a:t> mode is </a:t>
            </a:r>
            <a:r>
              <a:rPr lang="nl-NL" dirty="0" err="1"/>
              <a:t>not</a:t>
            </a:r>
            <a:r>
              <a:rPr lang="nl-NL" dirty="0"/>
              <a:t> as </a:t>
            </a:r>
            <a:r>
              <a:rPr lang="nl-NL" dirty="0" err="1"/>
              <a:t>effective</a:t>
            </a:r>
            <a:r>
              <a:rPr lang="nl-NL" dirty="0"/>
              <a:t> as we </a:t>
            </a:r>
            <a:r>
              <a:rPr lang="nl-NL" dirty="0" err="1"/>
              <a:t>thought</a:t>
            </a:r>
            <a:r>
              <a:rPr lang="nl-NL" dirty="0"/>
              <a:t>, 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idealy</a:t>
            </a:r>
            <a:r>
              <a:rPr lang="nl-NL" dirty="0"/>
              <a:t> have load </a:t>
            </a:r>
            <a:r>
              <a:rPr lang="nl-NL" dirty="0" err="1"/>
              <a:t>shitches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 start </a:t>
            </a:r>
            <a:r>
              <a:rPr lang="nl-NL" dirty="0" err="1"/>
              <a:t>powering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sensors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396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sensor</a:t>
            </a:r>
            <a:endParaRPr lang="nl-NL" dirty="0"/>
          </a:p>
          <a:p>
            <a:r>
              <a:rPr lang="en-US" dirty="0"/>
              <a:t>converts light intensity to a digital output signal</a:t>
            </a:r>
            <a:endParaRPr lang="nl-NL" dirty="0"/>
          </a:p>
          <a:p>
            <a:r>
              <a:rPr lang="en-US" dirty="0"/>
              <a:t>capable of direct I2C interface</a:t>
            </a:r>
            <a:endParaRPr lang="nl-NL" dirty="0"/>
          </a:p>
          <a:p>
            <a:r>
              <a:rPr lang="en-US" dirty="0"/>
              <a:t> from 0.01 lux to 64k lux</a:t>
            </a:r>
            <a:endParaRPr lang="nl-NL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2572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PMU6050 isn't a useful sensor for the scope of this project. This is due to 2 factors:</a:t>
            </a:r>
            <a:endParaRPr lang="nl-NL"/>
          </a:p>
          <a:p>
            <a:r>
              <a:rPr lang="en-US"/>
              <a:t>- It consumes much energy even while sleeping</a:t>
            </a:r>
            <a:endParaRPr lang="nl-NL"/>
          </a:p>
          <a:p>
            <a:r>
              <a:rPr lang="en-US"/>
              <a:t>- The received data is mostly useless if it cannot be stored.</a:t>
            </a:r>
            <a:endParaRPr lang="nl-NL"/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The measured data of the gyroscope sensor in the MPU6050, only measures the difference in rotation at a specific moment.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If we don't measure while it is rotating it won't know it has been rotated.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0217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Topics I want to expand on ?!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773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</a:t>
            </a:r>
            <a:r>
              <a:rPr lang="en-US" err="1">
                <a:ea typeface="Calibri"/>
                <a:cs typeface="Calibri"/>
              </a:rPr>
              <a:t>recived</a:t>
            </a:r>
            <a:r>
              <a:rPr lang="en-US">
                <a:ea typeface="Calibri"/>
                <a:cs typeface="Calibri"/>
              </a:rPr>
              <a:t> one faulty energy harvesting module but since we </a:t>
            </a:r>
            <a:r>
              <a:rPr lang="en-US" err="1">
                <a:ea typeface="Calibri"/>
                <a:cs typeface="Calibri"/>
              </a:rPr>
              <a:t>workwith</a:t>
            </a:r>
            <a:r>
              <a:rPr lang="en-US">
                <a:ea typeface="Calibri"/>
                <a:cs typeface="Calibri"/>
              </a:rPr>
              <a:t> an idea that each of our rovers work independently it did not stop us from advancing with the project.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897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want </a:t>
            </a:r>
            <a:r>
              <a:rPr lang="nl-BE" dirty="0" err="1"/>
              <a:t>to</a:t>
            </a:r>
            <a:r>
              <a:rPr lang="nl-BE" dirty="0"/>
              <a:t> power as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peripherals</a:t>
            </a:r>
            <a:r>
              <a:rPr lang="nl-BE" dirty="0"/>
              <a:t> as </a:t>
            </a:r>
            <a:r>
              <a:rPr lang="nl-BE" dirty="0" err="1"/>
              <a:t>possible</a:t>
            </a:r>
            <a:endParaRPr lang="nl-BE" dirty="0" err="1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 Inside Solar Panel</a:t>
            </a:r>
            <a:endParaRPr lang="nl-BE" dirty="0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- 2x 2,7V1F </a:t>
            </a:r>
            <a:r>
              <a:rPr lang="nl-BE" dirty="0" err="1"/>
              <a:t>Supercap</a:t>
            </a:r>
            <a:endParaRPr lang="nl-BE" dirty="0" err="1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 AEM10941 Evaluation Kit </a:t>
            </a:r>
            <a:endParaRPr lang="nl-BE" dirty="0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We </a:t>
            </a:r>
            <a:r>
              <a:rPr lang="nl-BE" dirty="0" err="1">
                <a:ea typeface="Calibri"/>
                <a:cs typeface="Calibri"/>
              </a:rPr>
              <a:t>ended</a:t>
            </a:r>
            <a:r>
              <a:rPr lang="nl-BE" dirty="0">
                <a:ea typeface="Calibri"/>
                <a:cs typeface="Calibri"/>
              </a:rPr>
              <a:t> up </a:t>
            </a:r>
            <a:r>
              <a:rPr lang="nl-BE" dirty="0" err="1">
                <a:ea typeface="Calibri"/>
                <a:cs typeface="Calibri"/>
              </a:rPr>
              <a:t>using</a:t>
            </a:r>
            <a:r>
              <a:rPr lang="nl-BE" dirty="0">
                <a:ea typeface="Calibri"/>
                <a:cs typeface="Calibri"/>
              </a:rPr>
              <a:t> E.H.M. </a:t>
            </a:r>
            <a:r>
              <a:rPr lang="nl-BE" dirty="0" err="1">
                <a:ea typeface="Calibri"/>
                <a:cs typeface="Calibri"/>
              </a:rPr>
              <a:t>with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one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 </a:t>
            </a:r>
            <a:r>
              <a:rPr lang="nl-BE" dirty="0" err="1">
                <a:ea typeface="Calibri"/>
                <a:cs typeface="Calibri"/>
              </a:rPr>
              <a:t>and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SuperCaps</a:t>
            </a:r>
            <a:r>
              <a:rPr lang="nl-BE" dirty="0">
                <a:ea typeface="Calibri"/>
                <a:cs typeface="Calibri"/>
              </a:rPr>
              <a:t> in series. 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(Using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different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panels </a:t>
            </a:r>
            <a:r>
              <a:rPr lang="nl-BE" dirty="0" err="1">
                <a:ea typeface="Calibri"/>
                <a:cs typeface="Calibri"/>
              </a:rPr>
              <a:t>can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cause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b="1" dirty="0" err="1">
                <a:ea typeface="Calibri"/>
                <a:cs typeface="Calibri"/>
              </a:rPr>
              <a:t>Current</a:t>
            </a:r>
            <a:r>
              <a:rPr lang="nl-BE" b="1" dirty="0">
                <a:ea typeface="Calibri"/>
                <a:cs typeface="Calibri"/>
              </a:rPr>
              <a:t> </a:t>
            </a:r>
            <a:r>
              <a:rPr lang="nl-BE" b="1" dirty="0" err="1">
                <a:ea typeface="Calibri"/>
                <a:cs typeface="Calibri"/>
              </a:rPr>
              <a:t>imbalance</a:t>
            </a:r>
            <a:r>
              <a:rPr lang="nl-BE" b="1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where</a:t>
            </a:r>
            <a:r>
              <a:rPr lang="nl-BE" dirty="0">
                <a:ea typeface="Calibri"/>
                <a:cs typeface="Calibri"/>
              </a:rPr>
              <a:t> "</a:t>
            </a:r>
            <a:r>
              <a:rPr lang="nl-BE" dirty="0" err="1">
                <a:ea typeface="Calibri"/>
                <a:cs typeface="Calibri"/>
              </a:rPr>
              <a:t>stronger</a:t>
            </a:r>
            <a:r>
              <a:rPr lang="nl-BE" dirty="0">
                <a:ea typeface="Calibri"/>
                <a:cs typeface="Calibri"/>
              </a:rPr>
              <a:t>"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 </a:t>
            </a:r>
            <a:r>
              <a:rPr lang="nl-BE" dirty="0" err="1">
                <a:ea typeface="Calibri"/>
                <a:cs typeface="Calibri"/>
              </a:rPr>
              <a:t>will</a:t>
            </a:r>
            <a:r>
              <a:rPr lang="nl-BE" dirty="0">
                <a:ea typeface="Calibri"/>
                <a:cs typeface="Calibri"/>
              </a:rPr>
              <a:t> force </a:t>
            </a:r>
            <a:r>
              <a:rPr lang="nl-BE" dirty="0" err="1">
                <a:ea typeface="Calibri"/>
                <a:cs typeface="Calibri"/>
              </a:rPr>
              <a:t>current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weaker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one</a:t>
            </a:r>
            <a:r>
              <a:rPr lang="nl-BE" dirty="0">
                <a:ea typeface="Calibri"/>
                <a:cs typeface="Calibri"/>
              </a:rPr>
              <a:t>, making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charging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actually</a:t>
            </a:r>
            <a:r>
              <a:rPr lang="nl-BE" dirty="0">
                <a:ea typeface="Calibri"/>
                <a:cs typeface="Calibri"/>
              </a:rPr>
              <a:t> slower </a:t>
            </a:r>
            <a:r>
              <a:rPr lang="nl-BE" dirty="0" err="1">
                <a:ea typeface="Calibri"/>
                <a:cs typeface="Calibri"/>
              </a:rPr>
              <a:t>and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could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damage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system or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panels)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 </a:t>
            </a:r>
            <a:r>
              <a:rPr lang="nl-BE" dirty="0" err="1">
                <a:ea typeface="Calibri"/>
                <a:cs typeface="Calibri"/>
              </a:rPr>
              <a:t>There</a:t>
            </a:r>
            <a:r>
              <a:rPr lang="nl-BE" dirty="0">
                <a:ea typeface="Calibri"/>
                <a:cs typeface="Calibri"/>
              </a:rPr>
              <a:t> is a bit of a </a:t>
            </a:r>
            <a:r>
              <a:rPr lang="nl-BE" dirty="0" err="1">
                <a:ea typeface="Calibri"/>
                <a:cs typeface="Calibri"/>
              </a:rPr>
              <a:t>problem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with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using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SuperCaps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because</a:t>
            </a:r>
            <a:r>
              <a:rPr lang="nl-BE" dirty="0">
                <a:ea typeface="Calibri"/>
                <a:cs typeface="Calibri"/>
              </a:rPr>
              <a:t> of voltage </a:t>
            </a:r>
            <a:r>
              <a:rPr lang="nl-BE" dirty="0" err="1">
                <a:ea typeface="Calibri"/>
                <a:cs typeface="Calibri"/>
              </a:rPr>
              <a:t>division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between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them</a:t>
            </a:r>
            <a:r>
              <a:rPr lang="nl-BE" dirty="0">
                <a:ea typeface="Calibri"/>
                <a:cs typeface="Calibri"/>
              </a:rPr>
              <a:t>... but more on </a:t>
            </a:r>
            <a:r>
              <a:rPr lang="nl-BE" dirty="0" err="1">
                <a:ea typeface="Calibri"/>
                <a:cs typeface="Calibri"/>
              </a:rPr>
              <a:t>that</a:t>
            </a:r>
            <a:r>
              <a:rPr lang="nl-BE" dirty="0">
                <a:ea typeface="Calibri"/>
                <a:cs typeface="Calibri"/>
              </a:rPr>
              <a:t> later.</a:t>
            </a:r>
            <a:endParaRPr lang="nl-BE" dirty="0"/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nl-BE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956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E.H.M. has adaptable configuration preset</a:t>
            </a:r>
          </a:p>
          <a:p>
            <a:r>
              <a:rPr lang="en-US" dirty="0">
                <a:ea typeface="Calibri"/>
                <a:cs typeface="Calibri"/>
              </a:rPr>
              <a:t>We used Dual-cell </a:t>
            </a:r>
            <a:r>
              <a:rPr lang="en-US" dirty="0" err="1">
                <a:ea typeface="Calibri"/>
                <a:cs typeface="Calibri"/>
              </a:rPr>
              <a:t>supercap</a:t>
            </a:r>
            <a:r>
              <a:rPr lang="en-US" dirty="0">
                <a:ea typeface="Calibri"/>
                <a:cs typeface="Calibri"/>
              </a:rPr>
              <a:t>, which works in a way that Storage is being charged by S.P.</a:t>
            </a:r>
          </a:p>
          <a:p>
            <a:r>
              <a:rPr lang="en-US" dirty="0">
                <a:ea typeface="Calibri"/>
                <a:cs typeface="Calibri"/>
              </a:rPr>
              <a:t>Outputs are open when Storages reaches 3.92V and are open until Voltage reaches 3.6V. </a:t>
            </a:r>
          </a:p>
          <a:p>
            <a:r>
              <a:rPr lang="en-US">
                <a:ea typeface="Calibri"/>
                <a:cs typeface="Calibri"/>
              </a:rPr>
              <a:t>Storage can be overcharged up to 4.5V </a:t>
            </a:r>
          </a:p>
          <a:p>
            <a:r>
              <a:rPr lang="en-US" dirty="0">
                <a:ea typeface="Calibri"/>
                <a:cs typeface="Calibri"/>
              </a:rPr>
              <a:t>And to power STM32 with every other </a:t>
            </a:r>
            <a:r>
              <a:rPr lang="en-US" dirty="0" err="1">
                <a:ea typeface="Calibri"/>
                <a:cs typeface="Calibri"/>
              </a:rPr>
              <a:t>prephiral</a:t>
            </a:r>
            <a:r>
              <a:rPr lang="en-US" dirty="0">
                <a:ea typeface="Calibri"/>
                <a:cs typeface="Calibri"/>
              </a:rPr>
              <a:t> we use Hight Voltage </a:t>
            </a:r>
            <a:r>
              <a:rPr lang="en-US" dirty="0" err="1">
                <a:ea typeface="Calibri"/>
                <a:cs typeface="Calibri"/>
              </a:rPr>
              <a:t>outpus</a:t>
            </a:r>
            <a:r>
              <a:rPr lang="en-US" dirty="0">
                <a:ea typeface="Calibri"/>
                <a:cs typeface="Calibri"/>
              </a:rPr>
              <a:t> (3.3V)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9705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To power an STM32 through power supply of 3V3 we have to configure the board by unsoldering SB14 and SB9. </a:t>
            </a:r>
          </a:p>
          <a:p>
            <a:r>
              <a:rPr lang="en-US" dirty="0">
                <a:ea typeface="Calibri"/>
                <a:cs typeface="Calibri"/>
              </a:rPr>
              <a:t>But this disables programing features of the board.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02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They can interchange their data over BLE. This includes direction and measured data. Later more on that.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So based on this direction data, both rovers know where their headings are pointed.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3863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en-US" dirty="0"/>
              <a:t>We are able to measure voltage thanks to ADC on STM32 microcontroller</a:t>
            </a:r>
          </a:p>
          <a:p>
            <a:r>
              <a:rPr lang="en-US" dirty="0">
                <a:ea typeface="Calibri"/>
                <a:cs typeface="Calibri"/>
              </a:rPr>
              <a:t>STM reads this Voltage and changes states of </a:t>
            </a:r>
            <a:r>
              <a:rPr lang="en-US" dirty="0" err="1">
                <a:ea typeface="Calibri"/>
                <a:cs typeface="Calibri"/>
              </a:rPr>
              <a:t>proccesses</a:t>
            </a:r>
            <a:r>
              <a:rPr lang="en-US" dirty="0">
                <a:ea typeface="Calibri"/>
                <a:cs typeface="Calibri"/>
              </a:rPr>
              <a:t> according to how much more power is </a:t>
            </a:r>
            <a:r>
              <a:rPr lang="en-US" dirty="0" err="1">
                <a:ea typeface="Calibri"/>
                <a:cs typeface="Calibri"/>
              </a:rPr>
              <a:t>avalible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r>
              <a:rPr lang="en-US" dirty="0">
                <a:ea typeface="Calibri"/>
                <a:cs typeface="Calibri"/>
              </a:rPr>
              <a:t>Later on </a:t>
            </a:r>
            <a:r>
              <a:rPr lang="en-US" dirty="0" err="1">
                <a:ea typeface="Calibri"/>
                <a:cs typeface="Calibri"/>
              </a:rPr>
              <a:t>enegry</a:t>
            </a:r>
            <a:r>
              <a:rPr lang="en-US" dirty="0">
                <a:ea typeface="Calibri"/>
                <a:cs typeface="Calibri"/>
              </a:rPr>
              <a:t> awareness... </a:t>
            </a:r>
          </a:p>
          <a:p>
            <a:r>
              <a:rPr lang="en-US" dirty="0"/>
              <a:t>The idea: Rover would behave according to its Energy </a:t>
            </a:r>
            <a:r>
              <a:rPr lang="en-US" dirty="0" err="1"/>
              <a:t>avalible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ADC reads the voltage on point B , because if the voltage on ADC would </a:t>
            </a:r>
            <a:r>
              <a:rPr lang="en-US" dirty="0" err="1">
                <a:ea typeface="Calibri"/>
                <a:cs typeface="Calibri"/>
              </a:rPr>
              <a:t>acceed</a:t>
            </a:r>
            <a:r>
              <a:rPr lang="en-US" dirty="0">
                <a:ea typeface="Calibri"/>
                <a:cs typeface="Calibri"/>
              </a:rPr>
              <a:t> 3.3V it could damage the STM32. And this way it would only </a:t>
            </a:r>
            <a:r>
              <a:rPr lang="en-US" dirty="0" err="1">
                <a:ea typeface="Calibri"/>
                <a:cs typeface="Calibri"/>
              </a:rPr>
              <a:t>possilby</a:t>
            </a:r>
            <a:r>
              <a:rPr lang="en-US" dirty="0">
                <a:ea typeface="Calibri"/>
                <a:cs typeface="Calibri"/>
              </a:rPr>
              <a:t> reach 2.7V.</a:t>
            </a:r>
          </a:p>
          <a:p>
            <a:r>
              <a:rPr lang="en-US" dirty="0">
                <a:ea typeface="Calibri"/>
                <a:cs typeface="Calibri"/>
              </a:rPr>
              <a:t>We didn't consider the fact that voltage between two same capacitors is not distributed equally. That is something to be considered in future </a:t>
            </a:r>
            <a:r>
              <a:rPr lang="en-US" dirty="0" err="1">
                <a:ea typeface="Calibri"/>
                <a:cs typeface="Calibri"/>
              </a:rPr>
              <a:t>impruvements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0389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we can see what happens when </a:t>
            </a:r>
            <a:r>
              <a:rPr lang="en-US" dirty="0" err="1">
                <a:ea typeface="Calibri"/>
                <a:cs typeface="Calibri"/>
              </a:rPr>
              <a:t>HighOut</a:t>
            </a:r>
            <a:r>
              <a:rPr lang="en-US" dirty="0">
                <a:ea typeface="Calibri"/>
                <a:cs typeface="Calibri"/>
              </a:rPr>
              <a:t> opens ( Voltage on caps reaches 3.92V )</a:t>
            </a:r>
          </a:p>
          <a:p>
            <a:r>
              <a:rPr lang="en-US" dirty="0">
                <a:ea typeface="Calibri"/>
                <a:cs typeface="Calibri"/>
              </a:rPr>
              <a:t>Lives for about a minute with only sensors connected.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291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Here we can see that when the </a:t>
            </a:r>
            <a:r>
              <a:rPr lang="en-US" err="1">
                <a:ea typeface="Calibri"/>
                <a:cs typeface="Calibri"/>
              </a:rPr>
              <a:t>outpus</a:t>
            </a:r>
            <a:r>
              <a:rPr lang="en-US">
                <a:ea typeface="Calibri"/>
                <a:cs typeface="Calibri"/>
              </a:rPr>
              <a:t> opens BLE starts to scan for other rovers abound, it can be seen though power </a:t>
            </a:r>
            <a:r>
              <a:rPr lang="en-US" err="1">
                <a:ea typeface="Calibri"/>
                <a:cs typeface="Calibri"/>
              </a:rPr>
              <a:t>consuption</a:t>
            </a:r>
            <a:r>
              <a:rPr lang="en-US">
                <a:ea typeface="Calibri"/>
                <a:cs typeface="Calibri"/>
              </a:rPr>
              <a:t>. </a:t>
            </a:r>
          </a:p>
          <a:p>
            <a:r>
              <a:rPr lang="en-US">
                <a:ea typeface="Calibri"/>
                <a:cs typeface="Calibri"/>
              </a:rPr>
              <a:t>The whole project module runs for 45 seconds ( enough for two </a:t>
            </a:r>
            <a:r>
              <a:rPr lang="en-US" err="1">
                <a:ea typeface="Calibri"/>
                <a:cs typeface="Calibri"/>
              </a:rPr>
              <a:t>scannings</a:t>
            </a:r>
            <a:r>
              <a:rPr lang="en-US">
                <a:ea typeface="Calibri"/>
                <a:cs typeface="Calibri"/>
              </a:rPr>
              <a:t> )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0573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With current charging power of the inside solar panel it takes 7 minutes to charge the </a:t>
            </a:r>
            <a:r>
              <a:rPr lang="en-US" err="1">
                <a:ea typeface="Calibri"/>
                <a:cs typeface="Calibri"/>
              </a:rPr>
              <a:t>SuperCaps</a:t>
            </a:r>
            <a:endParaRPr lang="nl-NL" err="1"/>
          </a:p>
          <a:p>
            <a:r>
              <a:rPr lang="en-US">
                <a:ea typeface="Calibri"/>
                <a:cs typeface="Calibri"/>
              </a:rPr>
              <a:t>until they </a:t>
            </a:r>
            <a:r>
              <a:rPr lang="en-US"/>
              <a:t>exceed </a:t>
            </a:r>
            <a:r>
              <a:rPr lang="en-US">
                <a:ea typeface="Calibri"/>
                <a:cs typeface="Calibri"/>
              </a:rPr>
              <a:t>the Voltage for the </a:t>
            </a:r>
            <a:r>
              <a:rPr lang="en-US" err="1">
                <a:ea typeface="Calibri"/>
                <a:cs typeface="Calibri"/>
              </a:rPr>
              <a:t>Enegry</a:t>
            </a:r>
            <a:r>
              <a:rPr lang="en-US">
                <a:ea typeface="Calibri"/>
                <a:cs typeface="Calibri"/>
              </a:rPr>
              <a:t> harvesting module to open the output again. 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2436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want </a:t>
            </a:r>
            <a:r>
              <a:rPr lang="nl-BE" dirty="0" err="1"/>
              <a:t>to</a:t>
            </a:r>
            <a:r>
              <a:rPr lang="nl-BE" dirty="0"/>
              <a:t> power as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peripherals</a:t>
            </a:r>
            <a:r>
              <a:rPr lang="nl-BE" dirty="0"/>
              <a:t> as </a:t>
            </a:r>
            <a:r>
              <a:rPr lang="nl-BE" dirty="0" err="1"/>
              <a:t>possible</a:t>
            </a:r>
            <a:endParaRPr lang="nl-BE" dirty="0" err="1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 Inside Solar Panel</a:t>
            </a:r>
            <a:endParaRPr lang="nl-BE" dirty="0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- 2x 2,7V1F </a:t>
            </a:r>
            <a:r>
              <a:rPr lang="nl-BE" dirty="0" err="1"/>
              <a:t>Supercap</a:t>
            </a:r>
            <a:endParaRPr lang="nl-BE" dirty="0" err="1">
              <a:ea typeface="Calibri"/>
              <a:cs typeface="Calibri"/>
            </a:endParaRPr>
          </a:p>
          <a:p>
            <a:pPr marL="267970" indent="-267970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nl-BE" dirty="0"/>
              <a:t>- AEM10941 Evaluation Kit </a:t>
            </a:r>
            <a:endParaRPr lang="nl-BE" dirty="0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We </a:t>
            </a:r>
            <a:r>
              <a:rPr lang="nl-BE" dirty="0" err="1">
                <a:ea typeface="Calibri"/>
                <a:cs typeface="Calibri"/>
              </a:rPr>
              <a:t>ended</a:t>
            </a:r>
            <a:r>
              <a:rPr lang="nl-BE" dirty="0">
                <a:ea typeface="Calibri"/>
                <a:cs typeface="Calibri"/>
              </a:rPr>
              <a:t> up </a:t>
            </a:r>
            <a:r>
              <a:rPr lang="nl-BE" dirty="0" err="1">
                <a:ea typeface="Calibri"/>
                <a:cs typeface="Calibri"/>
              </a:rPr>
              <a:t>using</a:t>
            </a:r>
            <a:r>
              <a:rPr lang="nl-BE" dirty="0">
                <a:ea typeface="Calibri"/>
                <a:cs typeface="Calibri"/>
              </a:rPr>
              <a:t> E.H.M. </a:t>
            </a:r>
            <a:r>
              <a:rPr lang="nl-BE" dirty="0" err="1">
                <a:ea typeface="Calibri"/>
                <a:cs typeface="Calibri"/>
              </a:rPr>
              <a:t>with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one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 </a:t>
            </a:r>
            <a:r>
              <a:rPr lang="nl-BE" dirty="0" err="1">
                <a:ea typeface="Calibri"/>
                <a:cs typeface="Calibri"/>
              </a:rPr>
              <a:t>and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SuperCaps</a:t>
            </a:r>
            <a:r>
              <a:rPr lang="nl-BE" dirty="0">
                <a:ea typeface="Calibri"/>
                <a:cs typeface="Calibri"/>
              </a:rPr>
              <a:t> in series. 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(Using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different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panels </a:t>
            </a:r>
            <a:r>
              <a:rPr lang="nl-BE" dirty="0" err="1">
                <a:ea typeface="Calibri"/>
                <a:cs typeface="Calibri"/>
              </a:rPr>
              <a:t>can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cause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b="1" dirty="0" err="1">
                <a:ea typeface="Calibri"/>
                <a:cs typeface="Calibri"/>
              </a:rPr>
              <a:t>Current</a:t>
            </a:r>
            <a:r>
              <a:rPr lang="nl-BE" b="1" dirty="0">
                <a:ea typeface="Calibri"/>
                <a:cs typeface="Calibri"/>
              </a:rPr>
              <a:t> </a:t>
            </a:r>
            <a:r>
              <a:rPr lang="nl-BE" b="1" dirty="0" err="1">
                <a:ea typeface="Calibri"/>
                <a:cs typeface="Calibri"/>
              </a:rPr>
              <a:t>imbalance</a:t>
            </a:r>
            <a:r>
              <a:rPr lang="nl-BE" b="1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where</a:t>
            </a:r>
            <a:r>
              <a:rPr lang="nl-BE" dirty="0">
                <a:ea typeface="Calibri"/>
                <a:cs typeface="Calibri"/>
              </a:rPr>
              <a:t> "</a:t>
            </a:r>
            <a:r>
              <a:rPr lang="nl-BE" dirty="0" err="1">
                <a:ea typeface="Calibri"/>
                <a:cs typeface="Calibri"/>
              </a:rPr>
              <a:t>stronger</a:t>
            </a:r>
            <a:r>
              <a:rPr lang="nl-BE" dirty="0">
                <a:ea typeface="Calibri"/>
                <a:cs typeface="Calibri"/>
              </a:rPr>
              <a:t>"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 </a:t>
            </a:r>
            <a:r>
              <a:rPr lang="nl-BE" dirty="0" err="1">
                <a:ea typeface="Calibri"/>
                <a:cs typeface="Calibri"/>
              </a:rPr>
              <a:t>will</a:t>
            </a:r>
            <a:r>
              <a:rPr lang="nl-BE" dirty="0">
                <a:ea typeface="Calibri"/>
                <a:cs typeface="Calibri"/>
              </a:rPr>
              <a:t> force </a:t>
            </a:r>
            <a:r>
              <a:rPr lang="nl-BE" dirty="0" err="1">
                <a:ea typeface="Calibri"/>
                <a:cs typeface="Calibri"/>
              </a:rPr>
              <a:t>current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weaker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one</a:t>
            </a:r>
            <a:r>
              <a:rPr lang="nl-BE" dirty="0">
                <a:ea typeface="Calibri"/>
                <a:cs typeface="Calibri"/>
              </a:rPr>
              <a:t>, making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charging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actually</a:t>
            </a:r>
            <a:r>
              <a:rPr lang="nl-BE" dirty="0">
                <a:ea typeface="Calibri"/>
                <a:cs typeface="Calibri"/>
              </a:rPr>
              <a:t> slower </a:t>
            </a:r>
            <a:r>
              <a:rPr lang="nl-BE" dirty="0" err="1">
                <a:ea typeface="Calibri"/>
                <a:cs typeface="Calibri"/>
              </a:rPr>
              <a:t>and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could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damage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system or </a:t>
            </a:r>
            <a:r>
              <a:rPr lang="nl-BE" dirty="0" err="1">
                <a:ea typeface="Calibri"/>
                <a:cs typeface="Calibri"/>
              </a:rPr>
              <a:t>the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solar</a:t>
            </a:r>
            <a:r>
              <a:rPr lang="nl-BE" dirty="0">
                <a:ea typeface="Calibri"/>
                <a:cs typeface="Calibri"/>
              </a:rPr>
              <a:t> panels)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BE" dirty="0">
                <a:ea typeface="Calibri"/>
                <a:cs typeface="Calibri"/>
              </a:rPr>
              <a:t> </a:t>
            </a:r>
            <a:r>
              <a:rPr lang="nl-BE" dirty="0" err="1">
                <a:ea typeface="Calibri"/>
                <a:cs typeface="Calibri"/>
              </a:rPr>
              <a:t>There</a:t>
            </a:r>
            <a:r>
              <a:rPr lang="nl-BE" dirty="0">
                <a:ea typeface="Calibri"/>
                <a:cs typeface="Calibri"/>
              </a:rPr>
              <a:t> is a bit of a </a:t>
            </a:r>
            <a:r>
              <a:rPr lang="nl-BE" dirty="0" err="1">
                <a:ea typeface="Calibri"/>
                <a:cs typeface="Calibri"/>
              </a:rPr>
              <a:t>problem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with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using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two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SuperCaps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because</a:t>
            </a:r>
            <a:r>
              <a:rPr lang="nl-BE" dirty="0">
                <a:ea typeface="Calibri"/>
                <a:cs typeface="Calibri"/>
              </a:rPr>
              <a:t> of voltage </a:t>
            </a:r>
            <a:r>
              <a:rPr lang="nl-BE" dirty="0" err="1">
                <a:ea typeface="Calibri"/>
                <a:cs typeface="Calibri"/>
              </a:rPr>
              <a:t>division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between</a:t>
            </a:r>
            <a:r>
              <a:rPr lang="nl-BE" dirty="0">
                <a:ea typeface="Calibri"/>
                <a:cs typeface="Calibri"/>
              </a:rPr>
              <a:t> </a:t>
            </a:r>
            <a:r>
              <a:rPr lang="nl-BE" dirty="0" err="1">
                <a:ea typeface="Calibri"/>
                <a:cs typeface="Calibri"/>
              </a:rPr>
              <a:t>them</a:t>
            </a:r>
            <a:r>
              <a:rPr lang="nl-BE" dirty="0">
                <a:ea typeface="Calibri"/>
                <a:cs typeface="Calibri"/>
              </a:rPr>
              <a:t>... but more on </a:t>
            </a:r>
            <a:r>
              <a:rPr lang="nl-BE" dirty="0" err="1">
                <a:ea typeface="Calibri"/>
                <a:cs typeface="Calibri"/>
              </a:rPr>
              <a:t>that</a:t>
            </a:r>
            <a:r>
              <a:rPr lang="nl-BE" dirty="0">
                <a:ea typeface="Calibri"/>
                <a:cs typeface="Calibri"/>
              </a:rPr>
              <a:t> later.</a:t>
            </a:r>
            <a:endParaRPr lang="nl-BE" dirty="0"/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nl-BE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616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Through the semester, we have taken various of measurement that where often not used due to code changes or even wrong setups. </a:t>
            </a:r>
            <a:endParaRPr lang="nl-NL"/>
          </a:p>
          <a:p>
            <a:r>
              <a:rPr lang="en-US">
                <a:ea typeface="Calibri"/>
                <a:cs typeface="Calibri"/>
              </a:rPr>
              <a:t>Nevertheless, we assembled the good ones in a bar graph to impact the importance of setting registers.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687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Here is a bar </a:t>
            </a:r>
            <a:r>
              <a:rPr lang="nl-NL" err="1">
                <a:ea typeface="Calibri"/>
                <a:cs typeface="Calibri"/>
              </a:rPr>
              <a:t>chart</a:t>
            </a:r>
            <a:r>
              <a:rPr lang="nl-NL">
                <a:ea typeface="Calibri"/>
                <a:cs typeface="Calibri"/>
              </a:rPr>
              <a:t> of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power </a:t>
            </a:r>
            <a:r>
              <a:rPr lang="nl-NL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 of </a:t>
            </a:r>
            <a:r>
              <a:rPr lang="nl-NL" err="1">
                <a:ea typeface="Calibri"/>
                <a:cs typeface="Calibri"/>
              </a:rPr>
              <a:t>our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brain</a:t>
            </a:r>
            <a:r>
              <a:rPr lang="nl-NL">
                <a:ea typeface="Calibri"/>
                <a:cs typeface="Calibri"/>
              </a:rPr>
              <a:t> module </a:t>
            </a:r>
            <a:r>
              <a:rPr lang="nl-NL" err="1">
                <a:ea typeface="Calibri"/>
                <a:cs typeface="Calibri"/>
              </a:rPr>
              <a:t>where</a:t>
            </a:r>
            <a:r>
              <a:rPr lang="nl-NL">
                <a:ea typeface="Calibri"/>
                <a:cs typeface="Calibri"/>
              </a:rPr>
              <a:t> we have 3 </a:t>
            </a:r>
            <a:r>
              <a:rPr lang="nl-NL" err="1">
                <a:ea typeface="Calibri"/>
                <a:cs typeface="Calibri"/>
              </a:rPr>
              <a:t>blocks</a:t>
            </a:r>
            <a:r>
              <a:rPr lang="nl-NL">
                <a:ea typeface="Calibri"/>
                <a:cs typeface="Calibri"/>
              </a:rPr>
              <a:t>:</a:t>
            </a:r>
          </a:p>
          <a:p>
            <a:pPr marL="171450" indent="-171450">
              <a:spcBef>
                <a:spcPct val="20000"/>
              </a:spcBef>
              <a:spcAft>
                <a:spcPct val="0"/>
              </a:spcAft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Block 1 -&gt; No </a:t>
            </a:r>
            <a:r>
              <a:rPr lang="nl-NL" err="1">
                <a:ea typeface="Calibri"/>
                <a:cs typeface="Calibri"/>
              </a:rPr>
              <a:t>OPeration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commands</a:t>
            </a:r>
            <a:r>
              <a:rPr lang="nl-NL">
                <a:ea typeface="Calibri"/>
                <a:cs typeface="Calibri"/>
              </a:rPr>
              <a:t>.</a:t>
            </a:r>
          </a:p>
          <a:p>
            <a:pPr marL="171450" indent="-171450">
              <a:spcBef>
                <a:spcPct val="20000"/>
              </a:spcBef>
              <a:spcAft>
                <a:spcPct val="0"/>
              </a:spcAft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Block 2 -&gt; Stop mode 2 (has ram </a:t>
            </a:r>
            <a:r>
              <a:rPr lang="nl-NL" err="1">
                <a:ea typeface="Calibri"/>
                <a:cs typeface="Calibri"/>
              </a:rPr>
              <a:t>retention</a:t>
            </a:r>
            <a:r>
              <a:rPr lang="nl-NL">
                <a:ea typeface="Calibri"/>
                <a:cs typeface="Calibri"/>
              </a:rPr>
              <a:t>)</a:t>
            </a:r>
          </a:p>
          <a:p>
            <a:pPr marL="171450" indent="-171450">
              <a:spcBef>
                <a:spcPct val="20000"/>
              </a:spcBef>
              <a:spcAft>
                <a:spcPct val="0"/>
              </a:spcAft>
              <a:buFont typeface="Calibri"/>
              <a:buChar char="-"/>
            </a:pPr>
            <a:r>
              <a:rPr lang="nl-NL">
                <a:ea typeface="Calibri"/>
                <a:cs typeface="Calibri"/>
              </a:rPr>
              <a:t>Block 3 -&gt; </a:t>
            </a:r>
            <a:r>
              <a:rPr lang="nl-NL" err="1">
                <a:ea typeface="Calibri"/>
                <a:cs typeface="Calibri"/>
              </a:rPr>
              <a:t>Standby</a:t>
            </a:r>
            <a:r>
              <a:rPr lang="nl-NL">
                <a:ea typeface="Calibri"/>
                <a:cs typeface="Calibri"/>
              </a:rPr>
              <a:t> (no ram </a:t>
            </a:r>
            <a:r>
              <a:rPr lang="nl-NL" err="1">
                <a:ea typeface="Calibri"/>
                <a:cs typeface="Calibri"/>
              </a:rPr>
              <a:t>retention</a:t>
            </a:r>
            <a:r>
              <a:rPr lang="nl-NL">
                <a:ea typeface="Calibri"/>
                <a:cs typeface="Calibri"/>
              </a:rPr>
              <a:t>)</a:t>
            </a:r>
          </a:p>
          <a:p>
            <a:pPr marL="171450" indent="-171450">
              <a:spcBef>
                <a:spcPct val="20000"/>
              </a:spcBef>
              <a:spcAft>
                <a:spcPct val="0"/>
              </a:spcAft>
              <a:buFont typeface="Calibri"/>
              <a:buChar char="-"/>
            </a:pP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We </a:t>
            </a:r>
            <a:r>
              <a:rPr lang="nl-NL" err="1">
                <a:ea typeface="Calibri"/>
                <a:cs typeface="Calibri"/>
              </a:rPr>
              <a:t>can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clearly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see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that</a:t>
            </a:r>
            <a:r>
              <a:rPr lang="nl-NL">
                <a:ea typeface="Calibri"/>
                <a:cs typeface="Calibri"/>
              </a:rPr>
              <a:t> in </a:t>
            </a:r>
            <a:r>
              <a:rPr lang="nl-NL" err="1">
                <a:ea typeface="Calibri"/>
                <a:cs typeface="Calibri"/>
              </a:rPr>
              <a:t>all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blocks</a:t>
            </a:r>
            <a:r>
              <a:rPr lang="nl-NL">
                <a:ea typeface="Calibri"/>
                <a:cs typeface="Calibri"/>
              </a:rPr>
              <a:t>,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brain</a:t>
            </a:r>
            <a:r>
              <a:rPr lang="nl-NL">
                <a:ea typeface="Calibri"/>
                <a:cs typeface="Calibri"/>
              </a:rPr>
              <a:t> module in running mode </a:t>
            </a:r>
            <a:r>
              <a:rPr lang="nl-NL" err="1">
                <a:ea typeface="Calibri"/>
                <a:cs typeface="Calibri"/>
              </a:rPr>
              <a:t>consumes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same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amount</a:t>
            </a:r>
            <a:r>
              <a:rPr lang="nl-NL">
                <a:ea typeface="Calibri"/>
                <a:cs typeface="Calibri"/>
              </a:rPr>
              <a:t>. 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 err="1">
                <a:ea typeface="Calibri"/>
                <a:cs typeface="Calibri"/>
              </a:rPr>
              <a:t>When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brought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into</a:t>
            </a:r>
            <a:r>
              <a:rPr lang="nl-NL">
                <a:ea typeface="Calibri"/>
                <a:cs typeface="Calibri"/>
              </a:rPr>
              <a:t> stop mode 2, </a:t>
            </a:r>
            <a:r>
              <a:rPr lang="nl-NL" err="1">
                <a:ea typeface="Calibri"/>
                <a:cs typeface="Calibri"/>
              </a:rPr>
              <a:t>which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can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easly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replaced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by</a:t>
            </a:r>
            <a:r>
              <a:rPr lang="nl-NL">
                <a:ea typeface="Calibri"/>
                <a:cs typeface="Calibri"/>
              </a:rPr>
              <a:t> de default delay </a:t>
            </a:r>
            <a:r>
              <a:rPr lang="nl-NL" err="1">
                <a:ea typeface="Calibri"/>
                <a:cs typeface="Calibri"/>
              </a:rPr>
              <a:t>due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fact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that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it</a:t>
            </a:r>
            <a:r>
              <a:rPr lang="nl-NL">
                <a:ea typeface="Calibri"/>
                <a:cs typeface="Calibri"/>
              </a:rPr>
              <a:t> has ram </a:t>
            </a:r>
            <a:r>
              <a:rPr lang="nl-NL" err="1">
                <a:ea typeface="Calibri"/>
                <a:cs typeface="Calibri"/>
              </a:rPr>
              <a:t>retention</a:t>
            </a:r>
            <a:r>
              <a:rPr lang="nl-NL">
                <a:ea typeface="Calibri"/>
                <a:cs typeface="Calibri"/>
              </a:rPr>
              <a:t>, in order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cut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power </a:t>
            </a:r>
            <a:r>
              <a:rPr lang="nl-NL" err="1">
                <a:ea typeface="Calibri"/>
                <a:cs typeface="Calibri"/>
              </a:rPr>
              <a:t>usage</a:t>
            </a:r>
            <a:r>
              <a:rPr lang="nl-NL">
                <a:ea typeface="Calibri"/>
                <a:cs typeface="Calibri"/>
              </a:rPr>
              <a:t> in half.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The </a:t>
            </a:r>
            <a:r>
              <a:rPr lang="nl-NL" err="1">
                <a:ea typeface="Calibri"/>
                <a:cs typeface="Calibri"/>
              </a:rPr>
              <a:t>standby</a:t>
            </a:r>
            <a:r>
              <a:rPr lang="nl-NL">
                <a:ea typeface="Calibri"/>
                <a:cs typeface="Calibri"/>
              </a:rPr>
              <a:t> mode looks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have </a:t>
            </a:r>
            <a:r>
              <a:rPr lang="nl-NL" err="1">
                <a:ea typeface="Calibri"/>
                <a:cs typeface="Calibri"/>
              </a:rPr>
              <a:t>less</a:t>
            </a:r>
            <a:r>
              <a:rPr lang="nl-NL">
                <a:ea typeface="Calibri"/>
                <a:cs typeface="Calibri"/>
              </a:rPr>
              <a:t> impact, but </a:t>
            </a:r>
            <a:r>
              <a:rPr lang="nl-NL" err="1">
                <a:ea typeface="Calibri"/>
                <a:cs typeface="Calibri"/>
              </a:rPr>
              <a:t>still</a:t>
            </a:r>
            <a:r>
              <a:rPr lang="nl-NL">
                <a:ea typeface="Calibri"/>
                <a:cs typeface="Calibri"/>
              </a:rPr>
              <a:t>, </a:t>
            </a:r>
            <a:r>
              <a:rPr lang="nl-NL" err="1">
                <a:ea typeface="Calibri"/>
                <a:cs typeface="Calibri"/>
              </a:rPr>
              <a:t>when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looking</a:t>
            </a:r>
            <a:r>
              <a:rPr lang="nl-NL">
                <a:ea typeface="Calibri"/>
                <a:cs typeface="Calibri"/>
              </a:rPr>
              <a:t> at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numbers</a:t>
            </a:r>
            <a:r>
              <a:rPr lang="nl-NL">
                <a:ea typeface="Calibri"/>
                <a:cs typeface="Calibri"/>
              </a:rPr>
              <a:t>, 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we </a:t>
            </a:r>
            <a:r>
              <a:rPr lang="nl-NL" err="1">
                <a:ea typeface="Calibri"/>
                <a:cs typeface="Calibri"/>
              </a:rPr>
              <a:t>roughly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divide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power </a:t>
            </a:r>
            <a:r>
              <a:rPr lang="nl-NL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by</a:t>
            </a:r>
            <a:r>
              <a:rPr lang="nl-NL">
                <a:ea typeface="Calibri"/>
                <a:cs typeface="Calibri"/>
              </a:rPr>
              <a:t> a factor 80. Side </a:t>
            </a:r>
            <a:r>
              <a:rPr lang="nl-NL" err="1">
                <a:ea typeface="Calibri"/>
                <a:cs typeface="Calibri"/>
              </a:rPr>
              <a:t>note</a:t>
            </a:r>
            <a:r>
              <a:rPr lang="nl-NL">
                <a:ea typeface="Calibri"/>
                <a:cs typeface="Calibri"/>
              </a:rPr>
              <a:t>, at </a:t>
            </a:r>
            <a:r>
              <a:rPr lang="nl-NL" err="1">
                <a:ea typeface="Calibri"/>
                <a:cs typeface="Calibri"/>
              </a:rPr>
              <a:t>standby</a:t>
            </a:r>
            <a:r>
              <a:rPr lang="nl-NL">
                <a:ea typeface="Calibri"/>
                <a:cs typeface="Calibri"/>
              </a:rPr>
              <a:t>, no ram </a:t>
            </a:r>
            <a:r>
              <a:rPr lang="nl-NL" err="1">
                <a:ea typeface="Calibri"/>
                <a:cs typeface="Calibri"/>
              </a:rPr>
              <a:t>retention</a:t>
            </a:r>
            <a:r>
              <a:rPr lang="nl-NL">
                <a:ea typeface="Calibri"/>
                <a:cs typeface="Calibri"/>
              </a:rPr>
              <a:t> is present, </a:t>
            </a:r>
            <a:r>
              <a:rPr lang="nl-NL" err="1">
                <a:ea typeface="Calibri"/>
                <a:cs typeface="Calibri"/>
              </a:rPr>
              <a:t>thus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MCU is </a:t>
            </a:r>
            <a:r>
              <a:rPr lang="nl-NL" err="1">
                <a:ea typeface="Calibri"/>
                <a:cs typeface="Calibri"/>
              </a:rPr>
              <a:t>resetted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when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powering</a:t>
            </a:r>
            <a:r>
              <a:rPr lang="nl-NL">
                <a:ea typeface="Calibri"/>
                <a:cs typeface="Calibri"/>
              </a:rPr>
              <a:t> up.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45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The </a:t>
            </a:r>
            <a:r>
              <a:rPr lang="nl-NL" err="1">
                <a:ea typeface="Calibri"/>
                <a:cs typeface="Calibri"/>
              </a:rPr>
              <a:t>same</a:t>
            </a:r>
            <a:r>
              <a:rPr lang="nl-NL">
                <a:ea typeface="Calibri"/>
                <a:cs typeface="Calibri"/>
              </a:rPr>
              <a:t> we </a:t>
            </a:r>
            <a:r>
              <a:rPr lang="nl-NL" err="1">
                <a:ea typeface="Calibri"/>
                <a:cs typeface="Calibri"/>
              </a:rPr>
              <a:t>did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for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our</a:t>
            </a:r>
            <a:r>
              <a:rPr lang="nl-NL">
                <a:ea typeface="Calibri"/>
                <a:cs typeface="Calibri"/>
              </a:rPr>
              <a:t> BLE-module.</a:t>
            </a:r>
            <a:endParaRPr lang="nl-NL"/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 err="1">
                <a:ea typeface="Calibri"/>
                <a:cs typeface="Calibri"/>
              </a:rPr>
              <a:t>Again</a:t>
            </a:r>
            <a:r>
              <a:rPr lang="nl-NL">
                <a:ea typeface="Calibri"/>
                <a:cs typeface="Calibri"/>
              </a:rPr>
              <a:t> we have 3 </a:t>
            </a:r>
            <a:r>
              <a:rPr lang="nl-NL" err="1">
                <a:ea typeface="Calibri"/>
                <a:cs typeface="Calibri"/>
              </a:rPr>
              <a:t>blocks</a:t>
            </a:r>
            <a:r>
              <a:rPr lang="nl-NL">
                <a:ea typeface="Calibri"/>
                <a:cs typeface="Calibri"/>
              </a:rPr>
              <a:t>,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Block 1 -&gt; </a:t>
            </a:r>
            <a:r>
              <a:rPr lang="nl-NL" err="1">
                <a:ea typeface="Calibri"/>
                <a:cs typeface="Calibri"/>
              </a:rPr>
              <a:t>normal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operation</a:t>
            </a:r>
            <a:r>
              <a:rPr lang="nl-NL">
                <a:ea typeface="Calibri"/>
                <a:cs typeface="Calibri"/>
              </a:rPr>
              <a:t> mode </a:t>
            </a:r>
            <a:r>
              <a:rPr lang="nl-NL" err="1">
                <a:ea typeface="Calibri"/>
                <a:cs typeface="Calibri"/>
              </a:rPr>
              <a:t>where</a:t>
            </a:r>
            <a:r>
              <a:rPr lang="nl-NL">
                <a:ea typeface="Calibri"/>
                <a:cs typeface="Calibri"/>
              </a:rPr>
              <a:t> no </a:t>
            </a:r>
            <a:r>
              <a:rPr lang="nl-NL" err="1">
                <a:ea typeface="Calibri"/>
                <a:cs typeface="Calibri"/>
              </a:rPr>
              <a:t>delays</a:t>
            </a:r>
            <a:r>
              <a:rPr lang="nl-NL">
                <a:ea typeface="Calibri"/>
                <a:cs typeface="Calibri"/>
              </a:rPr>
              <a:t> are </a:t>
            </a:r>
            <a:r>
              <a:rPr lang="nl-NL" err="1">
                <a:ea typeface="Calibri"/>
                <a:cs typeface="Calibri"/>
              </a:rPr>
              <a:t>used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and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MCU is </a:t>
            </a:r>
            <a:r>
              <a:rPr lang="nl-NL" err="1">
                <a:ea typeface="Calibri"/>
                <a:cs typeface="Calibri"/>
              </a:rPr>
              <a:t>constantly</a:t>
            </a:r>
            <a:r>
              <a:rPr lang="nl-NL">
                <a:ea typeface="Calibri"/>
                <a:cs typeface="Calibri"/>
              </a:rPr>
              <a:t> processing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Block 2 -&gt; </a:t>
            </a:r>
            <a:r>
              <a:rPr lang="nl-NL" err="1">
                <a:ea typeface="Calibri"/>
                <a:cs typeface="Calibri"/>
              </a:rPr>
              <a:t>Between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each</a:t>
            </a:r>
            <a:r>
              <a:rPr lang="nl-NL">
                <a:ea typeface="Calibri"/>
                <a:cs typeface="Calibri"/>
              </a:rPr>
              <a:t> statement, a small delay is </a:t>
            </a:r>
            <a:r>
              <a:rPr lang="nl-NL" err="1">
                <a:ea typeface="Calibri"/>
                <a:cs typeface="Calibri"/>
              </a:rPr>
              <a:t>used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feed </a:t>
            </a:r>
            <a:r>
              <a:rPr lang="nl-NL" err="1">
                <a:ea typeface="Calibri"/>
                <a:cs typeface="Calibri"/>
              </a:rPr>
              <a:t>NOP's</a:t>
            </a: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Block 3 -&gt; </a:t>
            </a:r>
            <a:r>
              <a:rPr lang="nl-NL" err="1">
                <a:ea typeface="Calibri"/>
                <a:cs typeface="Calibri"/>
              </a:rPr>
              <a:t>Deep</a:t>
            </a:r>
            <a:r>
              <a:rPr lang="nl-NL">
                <a:ea typeface="Calibri"/>
                <a:cs typeface="Calibri"/>
              </a:rPr>
              <a:t> sleep is </a:t>
            </a:r>
            <a:r>
              <a:rPr lang="nl-NL" err="1">
                <a:ea typeface="Calibri"/>
                <a:cs typeface="Calibri"/>
              </a:rPr>
              <a:t>enabled</a:t>
            </a:r>
            <a:r>
              <a:rPr lang="nl-NL">
                <a:ea typeface="Calibri"/>
                <a:cs typeface="Calibri"/>
              </a:rPr>
              <a:t>. No ram </a:t>
            </a:r>
            <a:r>
              <a:rPr lang="nl-NL" err="1">
                <a:ea typeface="Calibri"/>
                <a:cs typeface="Calibri"/>
              </a:rPr>
              <a:t>retention</a:t>
            </a: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In </a:t>
            </a:r>
            <a:r>
              <a:rPr lang="nl-NL" err="1">
                <a:ea typeface="Calibri"/>
                <a:cs typeface="Calibri"/>
              </a:rPr>
              <a:t>normal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operation</a:t>
            </a:r>
            <a:r>
              <a:rPr lang="nl-NL">
                <a:ea typeface="Calibri"/>
                <a:cs typeface="Calibri"/>
              </a:rPr>
              <a:t>,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MCU has no time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let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Power Management Unit do </a:t>
            </a:r>
            <a:r>
              <a:rPr lang="nl-NL" err="1">
                <a:ea typeface="Calibri"/>
                <a:cs typeface="Calibri"/>
              </a:rPr>
              <a:t>its</a:t>
            </a:r>
            <a:r>
              <a:rPr lang="nl-NL">
                <a:ea typeface="Calibri"/>
                <a:cs typeface="Calibri"/>
              </a:rPr>
              <a:t> job as </a:t>
            </a:r>
            <a:r>
              <a:rPr lang="nl-NL" err="1">
                <a:ea typeface="Calibri"/>
                <a:cs typeface="Calibri"/>
              </a:rPr>
              <a:t>everything</a:t>
            </a:r>
            <a:r>
              <a:rPr lang="nl-NL">
                <a:ea typeface="Calibri"/>
                <a:cs typeface="Calibri"/>
              </a:rPr>
              <a:t> is in </a:t>
            </a:r>
            <a:r>
              <a:rPr lang="nl-NL" err="1">
                <a:ea typeface="Calibri"/>
                <a:cs typeface="Calibri"/>
              </a:rPr>
              <a:t>use</a:t>
            </a:r>
            <a:r>
              <a:rPr lang="nl-NL">
                <a:ea typeface="Calibri"/>
                <a:cs typeface="Calibri"/>
              </a:rPr>
              <a:t>.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In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normal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modified</a:t>
            </a:r>
            <a:r>
              <a:rPr lang="nl-NL">
                <a:ea typeface="Calibri"/>
                <a:cs typeface="Calibri"/>
              </a:rPr>
              <a:t>, we have </a:t>
            </a:r>
            <a:r>
              <a:rPr lang="nl-NL" err="1">
                <a:ea typeface="Calibri"/>
                <a:cs typeface="Calibri"/>
              </a:rPr>
              <a:t>some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gaps</a:t>
            </a:r>
            <a:r>
              <a:rPr lang="nl-NL">
                <a:ea typeface="Calibri"/>
                <a:cs typeface="Calibri"/>
              </a:rPr>
              <a:t> of </a:t>
            </a:r>
            <a:r>
              <a:rPr lang="nl-NL" err="1">
                <a:ea typeface="Calibri"/>
                <a:cs typeface="Calibri"/>
              </a:rPr>
              <a:t>delays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where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PMU </a:t>
            </a:r>
            <a:r>
              <a:rPr lang="nl-NL" err="1">
                <a:ea typeface="Calibri"/>
                <a:cs typeface="Calibri"/>
              </a:rPr>
              <a:t>can</a:t>
            </a:r>
            <a:r>
              <a:rPr lang="nl-NL">
                <a:ea typeface="Calibri"/>
                <a:cs typeface="Calibri"/>
              </a:rPr>
              <a:t> step in </a:t>
            </a:r>
            <a:r>
              <a:rPr lang="nl-NL" err="1">
                <a:ea typeface="Calibri"/>
                <a:cs typeface="Calibri"/>
              </a:rPr>
              <a:t>and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reduce</a:t>
            </a:r>
            <a:r>
              <a:rPr lang="nl-NL">
                <a:ea typeface="Calibri"/>
                <a:cs typeface="Calibri"/>
              </a:rPr>
              <a:t> power </a:t>
            </a:r>
            <a:r>
              <a:rPr lang="nl-NL" err="1">
                <a:ea typeface="Calibri"/>
                <a:cs typeface="Calibri"/>
              </a:rPr>
              <a:t>briefly</a:t>
            </a:r>
            <a:r>
              <a:rPr lang="nl-NL">
                <a:ea typeface="Calibri"/>
                <a:cs typeface="Calibri"/>
              </a:rPr>
              <a:t>. </a:t>
            </a:r>
            <a:r>
              <a:rPr lang="nl-NL" err="1">
                <a:ea typeface="Calibri"/>
                <a:cs typeface="Calibri"/>
              </a:rPr>
              <a:t>This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briefly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reduce</a:t>
            </a:r>
            <a:r>
              <a:rPr lang="nl-NL">
                <a:ea typeface="Calibri"/>
                <a:cs typeface="Calibri"/>
              </a:rPr>
              <a:t>, </a:t>
            </a:r>
            <a:r>
              <a:rPr lang="nl-NL" err="1">
                <a:ea typeface="Calibri"/>
                <a:cs typeface="Calibri"/>
              </a:rPr>
              <a:t>ensures</a:t>
            </a:r>
            <a:r>
              <a:rPr lang="nl-NL">
                <a:ea typeface="Calibri"/>
                <a:cs typeface="Calibri"/>
              </a:rPr>
              <a:t> a significant power </a:t>
            </a:r>
            <a:r>
              <a:rPr lang="nl-NL" err="1">
                <a:ea typeface="Calibri"/>
                <a:cs typeface="Calibri"/>
              </a:rPr>
              <a:t>reduction</a:t>
            </a:r>
            <a:r>
              <a:rPr lang="nl-NL">
                <a:ea typeface="Calibri"/>
                <a:cs typeface="Calibri"/>
              </a:rPr>
              <a:t>.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Side </a:t>
            </a:r>
            <a:r>
              <a:rPr lang="nl-NL" err="1">
                <a:ea typeface="Calibri"/>
                <a:cs typeface="Calibri"/>
              </a:rPr>
              <a:t>note</a:t>
            </a:r>
            <a:r>
              <a:rPr lang="nl-NL">
                <a:ea typeface="Calibri"/>
                <a:cs typeface="Calibri"/>
              </a:rPr>
              <a:t>: a </a:t>
            </a:r>
            <a:r>
              <a:rPr lang="nl-NL" err="1">
                <a:ea typeface="Calibri"/>
                <a:cs typeface="Calibri"/>
              </a:rPr>
              <a:t>higher</a:t>
            </a:r>
            <a:r>
              <a:rPr lang="nl-NL">
                <a:ea typeface="Calibri"/>
                <a:cs typeface="Calibri"/>
              </a:rPr>
              <a:t>  </a:t>
            </a:r>
            <a:r>
              <a:rPr lang="nl-NL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 is </a:t>
            </a:r>
            <a:r>
              <a:rPr lang="nl-NL" err="1">
                <a:ea typeface="Calibri"/>
                <a:cs typeface="Calibri"/>
              </a:rPr>
              <a:t>measured</a:t>
            </a:r>
            <a:r>
              <a:rPr lang="nl-NL">
                <a:ea typeface="Calibri"/>
                <a:cs typeface="Calibri"/>
              </a:rPr>
              <a:t> in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blink part </a:t>
            </a:r>
            <a:r>
              <a:rPr lang="nl-NL" err="1">
                <a:ea typeface="Calibri"/>
                <a:cs typeface="Calibri"/>
              </a:rPr>
              <a:t>due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to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mcu</a:t>
            </a:r>
            <a:r>
              <a:rPr lang="nl-NL">
                <a:ea typeface="Calibri"/>
                <a:cs typeface="Calibri"/>
              </a:rPr>
              <a:t> must </a:t>
            </a:r>
            <a:r>
              <a:rPr lang="nl-NL" err="1">
                <a:ea typeface="Calibri"/>
                <a:cs typeface="Calibri"/>
              </a:rPr>
              <a:t>enable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everything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which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causes</a:t>
            </a:r>
            <a:r>
              <a:rPr lang="nl-NL">
                <a:ea typeface="Calibri"/>
                <a:cs typeface="Calibri"/>
              </a:rPr>
              <a:t> a spike in </a:t>
            </a:r>
            <a:r>
              <a:rPr lang="nl-NL" err="1">
                <a:ea typeface="Calibri"/>
                <a:cs typeface="Calibri"/>
              </a:rPr>
              <a:t>current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.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In </a:t>
            </a:r>
            <a:r>
              <a:rPr lang="nl-NL" err="1">
                <a:ea typeface="Calibri"/>
                <a:cs typeface="Calibri"/>
              </a:rPr>
              <a:t>the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deep</a:t>
            </a:r>
            <a:r>
              <a:rPr lang="nl-NL">
                <a:ea typeface="Calibri"/>
                <a:cs typeface="Calibri"/>
              </a:rPr>
              <a:t> sleep mode, </a:t>
            </a:r>
            <a:r>
              <a:rPr lang="nl-NL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 is </a:t>
            </a:r>
            <a:r>
              <a:rPr lang="nl-NL" err="1">
                <a:ea typeface="Calibri"/>
                <a:cs typeface="Calibri"/>
              </a:rPr>
              <a:t>only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halved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and</a:t>
            </a:r>
            <a:r>
              <a:rPr lang="nl-NL">
                <a:ea typeface="Calibri"/>
                <a:cs typeface="Calibri"/>
              </a:rPr>
              <a:t> no ram </a:t>
            </a:r>
            <a:r>
              <a:rPr lang="nl-NL" err="1">
                <a:ea typeface="Calibri"/>
                <a:cs typeface="Calibri"/>
              </a:rPr>
              <a:t>retention</a:t>
            </a:r>
            <a:r>
              <a:rPr lang="nl-NL">
                <a:ea typeface="Calibri"/>
                <a:cs typeface="Calibri"/>
              </a:rPr>
              <a:t> is present.</a:t>
            </a: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nl-NL">
              <a:ea typeface="Calibri"/>
              <a:cs typeface="Calibri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nl-NL">
                <a:ea typeface="Calibri"/>
                <a:cs typeface="Calibri"/>
              </a:rPr>
              <a:t>The PMU </a:t>
            </a:r>
            <a:r>
              <a:rPr lang="nl-NL" err="1">
                <a:ea typeface="Calibri"/>
                <a:cs typeface="Calibri"/>
              </a:rPr>
              <a:t>plays</a:t>
            </a:r>
            <a:r>
              <a:rPr lang="nl-NL">
                <a:ea typeface="Calibri"/>
                <a:cs typeface="Calibri"/>
              </a:rPr>
              <a:t> a </a:t>
            </a:r>
            <a:r>
              <a:rPr lang="nl-NL" err="1">
                <a:ea typeface="Calibri"/>
                <a:cs typeface="Calibri"/>
              </a:rPr>
              <a:t>vital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roll</a:t>
            </a:r>
            <a:r>
              <a:rPr lang="nl-NL">
                <a:ea typeface="Calibri"/>
                <a:cs typeface="Calibri"/>
              </a:rPr>
              <a:t> in </a:t>
            </a:r>
            <a:r>
              <a:rPr lang="nl-NL" err="1">
                <a:ea typeface="Calibri"/>
                <a:cs typeface="Calibri"/>
              </a:rPr>
              <a:t>this</a:t>
            </a:r>
            <a:r>
              <a:rPr lang="nl-NL">
                <a:ea typeface="Calibri"/>
                <a:cs typeface="Calibri"/>
              </a:rPr>
              <a:t> MCU.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1900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 small comparison between the STM32 and BLE-module in normal running mode with a delay. The power of the dynamically PMU-unit can be spotted here.</a:t>
            </a:r>
          </a:p>
          <a:p>
            <a:r>
              <a:rPr lang="en-US">
                <a:ea typeface="Calibri"/>
                <a:cs typeface="Calibri"/>
              </a:rPr>
              <a:t>The same could be </a:t>
            </a:r>
            <a:r>
              <a:rPr lang="en-US" err="1">
                <a:ea typeface="Calibri"/>
                <a:cs typeface="Calibri"/>
              </a:rPr>
              <a:t>archieved</a:t>
            </a:r>
            <a:r>
              <a:rPr lang="en-US">
                <a:ea typeface="Calibri"/>
                <a:cs typeface="Calibri"/>
              </a:rPr>
              <a:t> in the STM32 but sadly, we didn't go that far.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9126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But here, the question can be asked that this NRF52 is better or easier in use that the SMT32?</a:t>
            </a:r>
          </a:p>
          <a:p>
            <a:r>
              <a:rPr lang="en-US">
                <a:ea typeface="Calibri"/>
                <a:cs typeface="Calibri"/>
              </a:rPr>
              <a:t>We do not know as we didn't experiment further with the STM32 power modes in depth.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64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Therefore, they know where to go and where not to go to avoid </a:t>
            </a:r>
            <a:r>
              <a:rPr lang="en-US" err="1">
                <a:ea typeface="Calibri"/>
                <a:cs typeface="Calibri"/>
              </a:rPr>
              <a:t>craching</a:t>
            </a:r>
            <a:r>
              <a:rPr lang="en-US">
                <a:ea typeface="Calibri"/>
                <a:cs typeface="Calibri"/>
              </a:rPr>
              <a:t> to each other.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895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reduced the energy consumption of our environment sensing </a:t>
            </a:r>
            <a:r>
              <a:rPr lang="en-US" err="1">
                <a:ea typeface="Calibri"/>
                <a:cs typeface="Calibri"/>
              </a:rPr>
              <a:t>sensord</a:t>
            </a:r>
            <a:r>
              <a:rPr lang="en-US">
                <a:ea typeface="Calibri"/>
                <a:cs typeface="Calibri"/>
              </a:rPr>
              <a:t> by putting them into standby mode. Still a high current consumption for standby. </a:t>
            </a:r>
          </a:p>
          <a:p>
            <a:r>
              <a:rPr lang="en-US">
                <a:ea typeface="Calibri"/>
                <a:cs typeface="Calibri"/>
              </a:rPr>
              <a:t>Side note, on the module, a power indicator led is present. This could imply the higher current consumption.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34687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Energy awareness is implemented to preserve as much energy as possible and distribute it with care.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062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But first a sketch of our setup, in order to demonstrate our MVP, we will not use the PMIC, but we will mimic the </a:t>
            </a:r>
            <a:r>
              <a:rPr lang="en-US" err="1">
                <a:ea typeface="Calibri"/>
                <a:cs typeface="Calibri"/>
              </a:rPr>
              <a:t>supercaps</a:t>
            </a:r>
            <a:r>
              <a:rPr lang="en-US">
                <a:ea typeface="Calibri"/>
                <a:cs typeface="Calibri"/>
              </a:rPr>
              <a:t> voltage through a potentiometer. </a:t>
            </a:r>
          </a:p>
          <a:p>
            <a:r>
              <a:rPr lang="en-US">
                <a:ea typeface="Calibri"/>
                <a:cs typeface="Calibri"/>
              </a:rPr>
              <a:t>We've added some </a:t>
            </a:r>
            <a:r>
              <a:rPr lang="en-US" err="1">
                <a:ea typeface="Calibri"/>
                <a:cs typeface="Calibri"/>
              </a:rPr>
              <a:t>leds</a:t>
            </a:r>
            <a:r>
              <a:rPr lang="en-US">
                <a:ea typeface="Calibri"/>
                <a:cs typeface="Calibri"/>
              </a:rPr>
              <a:t> so it is </a:t>
            </a:r>
            <a:r>
              <a:rPr lang="en-US" err="1">
                <a:ea typeface="Calibri"/>
                <a:cs typeface="Calibri"/>
              </a:rPr>
              <a:t>easly</a:t>
            </a:r>
            <a:r>
              <a:rPr lang="en-US">
                <a:ea typeface="Calibri"/>
                <a:cs typeface="Calibri"/>
              </a:rPr>
              <a:t> seen on sight how the </a:t>
            </a:r>
            <a:r>
              <a:rPr lang="en-US" err="1">
                <a:ea typeface="Calibri"/>
                <a:cs typeface="Calibri"/>
              </a:rPr>
              <a:t>supercaps</a:t>
            </a:r>
            <a:r>
              <a:rPr lang="en-US">
                <a:ea typeface="Calibri"/>
                <a:cs typeface="Calibri"/>
              </a:rPr>
              <a:t>' voltage 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66246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First we discuss optimal task schedule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2360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When the battery is full, we can perform all our actions which include</a:t>
            </a:r>
          </a:p>
          <a:p>
            <a:r>
              <a:rPr lang="en-US">
                <a:ea typeface="Calibri"/>
                <a:cs typeface="Calibri"/>
              </a:rPr>
              <a:t>Sensing the environment.</a:t>
            </a:r>
          </a:p>
          <a:p>
            <a:r>
              <a:rPr lang="en-US">
                <a:ea typeface="Calibri"/>
                <a:cs typeface="Calibri"/>
              </a:rPr>
              <a:t>Storing the data in our local memory.</a:t>
            </a:r>
          </a:p>
          <a:p>
            <a:r>
              <a:rPr lang="en-US">
                <a:ea typeface="Calibri"/>
                <a:cs typeface="Calibri"/>
              </a:rPr>
              <a:t>Scanning for beacons in our close proximity.</a:t>
            </a:r>
          </a:p>
          <a:p>
            <a:r>
              <a:rPr lang="en-US">
                <a:ea typeface="Calibri"/>
                <a:cs typeface="Calibri"/>
              </a:rPr>
              <a:t>Beaconing so other rovers can detect us.</a:t>
            </a:r>
          </a:p>
          <a:p>
            <a:r>
              <a:rPr lang="en-US">
                <a:ea typeface="Calibri"/>
                <a:cs typeface="Calibri"/>
              </a:rPr>
              <a:t>Send out a lora packet with the results of our sensing measurements.</a:t>
            </a:r>
          </a:p>
          <a:p>
            <a:r>
              <a:rPr lang="en-US">
                <a:ea typeface="Calibri"/>
                <a:cs typeface="Calibri"/>
              </a:rPr>
              <a:t>Drive in a random way for a certain period in time.</a:t>
            </a:r>
          </a:p>
          <a:p>
            <a:r>
              <a:rPr lang="en-US">
                <a:ea typeface="Calibri"/>
                <a:cs typeface="Calibri"/>
              </a:rPr>
              <a:t>And finally sleep.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408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the battery is ¾ of its capacity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leave out the driving part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06747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the battery is halfway, we only </a:t>
            </a:r>
            <a:r>
              <a:rPr lang="en-US" err="1">
                <a:ea typeface="Calibri"/>
                <a:cs typeface="Calibri"/>
              </a:rPr>
              <a:t>sens</a:t>
            </a:r>
            <a:r>
              <a:rPr lang="en-US">
                <a:ea typeface="Calibri"/>
                <a:cs typeface="Calibri"/>
              </a:rPr>
              <a:t> and beacon so surrounding rovers know there is a rover.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9733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Lastly, if the battery is ¼, we only perform a beacon.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116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Optimal transmission is not included in our MVP but is certainly a topic for our further development. Let me elaborate on this.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350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Think about Mars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08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In this case, the entered rover knows he can not continue its path forward, but must diverge from his intended path.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55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Ah wait, this is the wrong Mars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2639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Ah, Mars.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Here we have mars where a gateway is located somewhere on the planet.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6585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Lets assume we have 2 rovers wondering </a:t>
            </a:r>
            <a:r>
              <a:rPr lang="en-US" err="1">
                <a:ea typeface="Calibri"/>
                <a:cs typeface="Calibri"/>
              </a:rPr>
              <a:t>arround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1939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they can transmit over LoRa, they will reach both the same gateway. The measurements that are conducted have meaning as they are recorded in different areas.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1233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What if both rovers meet each other on a distance where a beacon can be detected through a scanner.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7196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Both will transmit their recorded value over LoRa which will have the same value because it is recorded in close proximity. This extra data of 1 rover has no extra meaning.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7821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Therefore, to reduce power of 1 of the rovers, only 1 rover sends its value.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can be determined on the voltage of the supercapacitor where a higher voltage means a better battery thus, more power available to transmit over LoRa.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3993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can use this intercommunication to determine the relative orientation of 2 independently driving rovers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9068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 b="1"/>
              <a:t>Stop 2</a:t>
            </a:r>
            <a:r>
              <a:rPr lang="nl-NL"/>
              <a:t> – RTC </a:t>
            </a:r>
            <a:r>
              <a:rPr lang="nl-NL" err="1"/>
              <a:t>by</a:t>
            </a:r>
            <a:r>
              <a:rPr lang="nl-NL"/>
              <a:t> LSI</a:t>
            </a:r>
            <a:br>
              <a:rPr lang="nl-NL">
                <a:cs typeface="+mn-lt"/>
              </a:rPr>
            </a:br>
            <a:r>
              <a:rPr lang="nl-NL"/>
              <a:t>1.3µA != 24µA</a:t>
            </a:r>
            <a:endParaRPr lang="en-US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 b="1" err="1"/>
              <a:t>Standby</a:t>
            </a:r>
            <a:r>
              <a:rPr lang="nl-NL" b="1"/>
              <a:t> </a:t>
            </a:r>
            <a:r>
              <a:rPr lang="nl-NL"/>
              <a:t>– RTC </a:t>
            </a:r>
            <a:r>
              <a:rPr lang="nl-NL" err="1"/>
              <a:t>by</a:t>
            </a:r>
            <a:r>
              <a:rPr lang="nl-NL"/>
              <a:t> LSI </a:t>
            </a:r>
            <a:br>
              <a:rPr lang="nl-NL">
                <a:cs typeface="+mn-lt"/>
              </a:rPr>
            </a:br>
            <a:r>
              <a:rPr lang="nl-NL"/>
              <a:t>330nA ~ 300nA</a:t>
            </a:r>
            <a:endParaRPr lang="en-US"/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/>
              <a:t>Running mode 9mA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451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 b="1">
                <a:ea typeface="Calibri"/>
                <a:cs typeface="Calibri"/>
              </a:rPr>
              <a:t>High </a:t>
            </a:r>
            <a:r>
              <a:rPr lang="nl-NL" b="1" err="1">
                <a:ea typeface="Calibri"/>
                <a:cs typeface="Calibri"/>
              </a:rPr>
              <a:t>Consumption</a:t>
            </a:r>
            <a:r>
              <a:rPr lang="nl-NL">
                <a:ea typeface="Calibri"/>
                <a:cs typeface="Calibri"/>
              </a:rPr>
              <a:t> -&gt; PMU </a:t>
            </a:r>
            <a:r>
              <a:rPr lang="nl-NL" err="1">
                <a:ea typeface="Calibri"/>
                <a:cs typeface="Calibri"/>
              </a:rPr>
              <a:t>doesn't</a:t>
            </a:r>
            <a:r>
              <a:rPr lang="nl-NL">
                <a:ea typeface="Calibri"/>
                <a:cs typeface="Calibri"/>
              </a:rPr>
              <a:t> have </a:t>
            </a:r>
            <a:r>
              <a:rPr lang="nl-NL" err="1">
                <a:ea typeface="Calibri"/>
                <a:cs typeface="Calibri"/>
              </a:rPr>
              <a:t>any</a:t>
            </a:r>
            <a:r>
              <a:rPr lang="nl-NL">
                <a:ea typeface="Calibri"/>
                <a:cs typeface="Calibri"/>
              </a:rPr>
              <a:t> time </a:t>
            </a:r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 b="1" err="1"/>
              <a:t>Standby</a:t>
            </a:r>
            <a:r>
              <a:rPr lang="nl-NL"/>
              <a:t> – RTC </a:t>
            </a:r>
            <a:r>
              <a:rPr lang="nl-NL" err="1"/>
              <a:t>by</a:t>
            </a:r>
            <a:r>
              <a:rPr lang="nl-NL"/>
              <a:t> LSI</a:t>
            </a:r>
            <a:br>
              <a:rPr lang="nl-NL">
                <a:cs typeface="+mn-lt"/>
              </a:rPr>
            </a:br>
            <a:r>
              <a:rPr lang="nl-NL"/>
              <a:t>1.3µA != 24µA</a:t>
            </a:r>
            <a:endParaRPr lang="en-US">
              <a:ea typeface="Calibri"/>
              <a:cs typeface="Calibri"/>
            </a:endParaRPr>
          </a:p>
          <a:p>
            <a:pPr marL="182245" indent="-182245">
              <a:spcBef>
                <a:spcPct val="20000"/>
              </a:spcBef>
              <a:spcAft>
                <a:spcPct val="0"/>
              </a:spcAft>
              <a:buFont typeface="Arial,Sans-Serif"/>
              <a:buChar char="•"/>
            </a:pPr>
            <a:r>
              <a:rPr lang="nl-NL" b="1"/>
              <a:t>system off</a:t>
            </a:r>
            <a:r>
              <a:rPr lang="nl-NL"/>
              <a:t>– RTC </a:t>
            </a:r>
            <a:r>
              <a:rPr lang="nl-NL" err="1"/>
              <a:t>by</a:t>
            </a:r>
            <a:r>
              <a:rPr lang="nl-NL"/>
              <a:t> LSI </a:t>
            </a:r>
            <a:br>
              <a:rPr lang="nl-NL">
                <a:cs typeface="+mn-lt"/>
              </a:rPr>
            </a:br>
            <a:r>
              <a:rPr lang="nl-NL"/>
              <a:t>0.4µA != 2.1µA</a:t>
            </a:r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19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Our system represented on a higher level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54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First, we have our brain of the SSR. This is the STM32 L412KB which has excellent power consumption when brought down in low power.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57EB1-A309-4DD5-AC64-12931E983D15}" type="slidenum">
              <a:rPr lang="nl-NL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788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7" name="Afbeelding 12">
            <a:extLst>
              <a:ext uri="{FF2B5EF4-FFF2-40B4-BE49-F238E27FC236}">
                <a16:creationId xmlns:a16="http://schemas.microsoft.com/office/drawing/2014/main" id="{E6664942-4B54-438F-B7B0-89884A0BB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19530" y="1506906"/>
            <a:ext cx="2752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4DDC7892-5940-474B-8C81-77E9127DBD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AEEF20-FBF9-4ADA-A634-016812C04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8" name="Afbeelding 5">
            <a:extLst>
              <a:ext uri="{FF2B5EF4-FFF2-40B4-BE49-F238E27FC236}">
                <a16:creationId xmlns:a16="http://schemas.microsoft.com/office/drawing/2014/main" id="{F5E6D651-95D2-4AFA-B5E3-C41307FAB5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pic>
        <p:nvPicPr>
          <p:cNvPr id="14" name="Afbeelding 11">
            <a:extLst>
              <a:ext uri="{FF2B5EF4-FFF2-40B4-BE49-F238E27FC236}">
                <a16:creationId xmlns:a16="http://schemas.microsoft.com/office/drawing/2014/main" id="{C6420835-3055-4D49-83CD-9195DD3DAB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‹nr.›</a:t>
            </a:fld>
            <a:endParaRPr lang="nl-B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0" name="Afbeelding 5">
            <a:extLst>
              <a:ext uri="{FF2B5EF4-FFF2-40B4-BE49-F238E27FC236}">
                <a16:creationId xmlns:a16="http://schemas.microsoft.com/office/drawing/2014/main" id="{9973FF8F-A9AE-4FE9-AD49-38A23F5F3CC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34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customXml" Target="../ink/ink4.xml"/><Relationship Id="rId24" Type="http://schemas.openxmlformats.org/officeDocument/2006/relationships/image" Target="../media/image45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7.png"/><Relationship Id="rId10" Type="http://schemas.openxmlformats.org/officeDocument/2006/relationships/image" Target="../media/image38.png"/><Relationship Id="rId19" Type="http://schemas.openxmlformats.org/officeDocument/2006/relationships/customXml" Target="../ink/ink8.xml"/><Relationship Id="rId4" Type="http://schemas.openxmlformats.org/officeDocument/2006/relationships/image" Target="../media/image35.png"/><Relationship Id="rId9" Type="http://schemas.openxmlformats.org/officeDocument/2006/relationships/customXml" Target="../ink/ink3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2.xml"/><Relationship Id="rId30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5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k0ebGLbgOsk?feature=oembe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gN_XchlP37U?feature=oembe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5" Type="http://schemas.openxmlformats.org/officeDocument/2006/relationships/image" Target="../media/image620.png"/><Relationship Id="rId4" Type="http://schemas.openxmlformats.org/officeDocument/2006/relationships/customXml" Target="../ink/ink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11" Type="http://schemas.openxmlformats.org/officeDocument/2006/relationships/customXml" Target="../ink/ink25.xml"/><Relationship Id="rId5" Type="http://schemas.openxmlformats.org/officeDocument/2006/relationships/image" Target="../media/image71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26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0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MOyNRa958&amp;ab_channel=RobbeElsermans" TargetMode="Externa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m-center.com/blog/bluetooth-low-energy-interface-ble" TargetMode="External"/><Relationship Id="rId13" Type="http://schemas.openxmlformats.org/officeDocument/2006/relationships/hyperlink" Target="https://learn.sparkfun.com/tutorials/voltage-dividers/all" TargetMode="External"/><Relationship Id="rId3" Type="http://schemas.openxmlformats.org/officeDocument/2006/relationships/hyperlink" Target="https://www.flaticon.com/free-icon/antenna_7021857" TargetMode="External"/><Relationship Id="rId7" Type="http://schemas.openxmlformats.org/officeDocument/2006/relationships/hyperlink" Target="https://www.digikey.be/en/products/detail/stmicroelectronics/NUCLEO-L412KB/9656229" TargetMode="External"/><Relationship Id="rId12" Type="http://schemas.openxmlformats.org/officeDocument/2006/relationships/hyperlink" Target="https://www.thethingsnetwork.org/brand-assets/" TargetMode="External"/><Relationship Id="rId2" Type="http://schemas.openxmlformats.org/officeDocument/2006/relationships/hyperlink" Target="https://www.istockphoto.com/fr/vectoriel/ic%C3%B4ne-noire-d%C3%A9nergie-solaire-gm1272457034-374723493" TargetMode="External"/><Relationship Id="rId16" Type="http://schemas.openxmlformats.org/officeDocument/2006/relationships/hyperlink" Target="https://www.vecteezy.com/free-png/mars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mazon.ca/Segment-Battery-Display-Indicator-Multi-Color/dp/B07S3NJCML" TargetMode="External"/><Relationship Id="rId11" Type="http://schemas.openxmlformats.org/officeDocument/2006/relationships/hyperlink" Target="https://nodered.org/about/resources/" TargetMode="External"/><Relationship Id="rId5" Type="http://schemas.openxmlformats.org/officeDocument/2006/relationships/hyperlink" Target="https://www.alamy.com/mars-rover-isolated-on-white-background-elements-of-this-image-were-furnished-by-nasa-high-quality-photo-image425822621.html" TargetMode="External"/><Relationship Id="rId15" Type="http://schemas.openxmlformats.org/officeDocument/2006/relationships/hyperlink" Target="https://en.m.wikipedia.org/wiki/File:Mars.png" TargetMode="External"/><Relationship Id="rId10" Type="http://schemas.openxmlformats.org/officeDocument/2006/relationships/hyperlink" Target="https://befr.rs-online.com/web/p/development-tool-accessories/2821454" TargetMode="External"/><Relationship Id="rId4" Type="http://schemas.openxmlformats.org/officeDocument/2006/relationships/hyperlink" Target="https://icon-icons.com/icon/potentiometer/4907" TargetMode="External"/><Relationship Id="rId9" Type="http://schemas.openxmlformats.org/officeDocument/2006/relationships/hyperlink" Target="https://www.mouser.be/new/powerfilm/powerfilm-solar-dev-kit-e-peas-cap-xx/" TargetMode="External"/><Relationship Id="rId14" Type="http://schemas.openxmlformats.org/officeDocument/2006/relationships/hyperlink" Target="https://www.vecteezy.com/free-vector/battery-ic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Simple Stupid Rover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ea typeface="Calibri"/>
                <a:cs typeface="Calibri"/>
              </a:rPr>
              <a:t>Robbe </a:t>
            </a:r>
            <a:r>
              <a:rPr lang="en-US" err="1">
                <a:latin typeface="Calibri"/>
                <a:ea typeface="Calibri"/>
                <a:cs typeface="Calibri"/>
              </a:rPr>
              <a:t>Elsermans</a:t>
            </a:r>
            <a:r>
              <a:rPr lang="en-US">
                <a:latin typeface="Calibri"/>
                <a:ea typeface="Calibri"/>
                <a:cs typeface="Calibri"/>
              </a:rPr>
              <a:t>, Adam Hejduk, Thomas Kramp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236035A0-5B22-9719-214D-2D70F164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E7C3E2BE-4297-A71A-05D4-8BBAC5018BB9}"/>
              </a:ext>
            </a:extLst>
          </p:cNvPr>
          <p:cNvSpPr/>
          <p:nvPr/>
        </p:nvSpPr>
        <p:spPr bwMode="auto">
          <a:xfrm>
            <a:off x="-178615" y="367509"/>
            <a:ext cx="13124169" cy="4789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D7B99BD-EED2-FF7A-A862-83FE6D0775B2}"/>
              </a:ext>
            </a:extLst>
          </p:cNvPr>
          <p:cNvSpPr/>
          <p:nvPr/>
        </p:nvSpPr>
        <p:spPr bwMode="auto">
          <a:xfrm flipV="1">
            <a:off x="6098813" y="5029990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96D470B-A0AB-5FFC-17C8-80784727AE45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2820000">
            <a:off x="3438725" y="4483898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F52FF83C-D9D9-FC6E-9FA5-E793803E334E}"/>
              </a:ext>
            </a:extLst>
          </p:cNvPr>
          <p:cNvSpPr/>
          <p:nvPr/>
        </p:nvSpPr>
        <p:spPr bwMode="auto">
          <a:xfrm flipV="1">
            <a:off x="1735455" y="6345345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210042A-561C-7149-EE5A-BA0DFC513BB2}"/>
              </a:ext>
            </a:extLst>
          </p:cNvPr>
          <p:cNvSpPr/>
          <p:nvPr/>
        </p:nvSpPr>
        <p:spPr bwMode="auto">
          <a:xfrm flipV="1">
            <a:off x="6089740" y="4948347"/>
            <a:ext cx="1685100" cy="372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532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100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75D62-7C23-43A1-806A-DE46861C84E0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800">
                <a:ea typeface="Verdana"/>
                <a:cs typeface="Calibri Light"/>
              </a:rPr>
              <a:t>UUID</a:t>
            </a:r>
            <a:endParaRPr lang="nl-BE" sz="1800"/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800">
                <a:ea typeface="Verdana"/>
                <a:cs typeface="Calibri Light"/>
              </a:rPr>
              <a:t>MAJOR</a:t>
            </a: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800">
                <a:ea typeface="Verdana"/>
                <a:cs typeface="Calibri Light"/>
              </a:rPr>
              <a:t>TX Power @ 1m</a:t>
            </a:r>
          </a:p>
        </p:txBody>
      </p:sp>
      <p:pic>
        <p:nvPicPr>
          <p:cNvPr id="3" name="Tijdelijke aanduiding voor inhoud 2" descr="Afbeelding met tekst, schermopname, Lettertype, algebra&#10;&#10;Automatisch gegenereerde beschrijving">
            <a:extLst>
              <a:ext uri="{FF2B5EF4-FFF2-40B4-BE49-F238E27FC236}">
                <a16:creationId xmlns:a16="http://schemas.microsoft.com/office/drawing/2014/main" id="{96AC0CFE-0461-581B-31D5-1657B461EFEA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6631023" y="622375"/>
            <a:ext cx="4593948" cy="4489172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Calibri"/>
                <a:cs typeface="Calibri"/>
              </a:rPr>
              <a:t>BLE Communication system</a:t>
            </a:r>
            <a:endParaRPr lang="nl-BE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6DD66A-F2E9-2039-7CA1-DB120EEE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6" y="5568605"/>
            <a:ext cx="8722828" cy="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5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101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 i="0" kern="1200"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Current Usage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5B02333-492D-3DF5-5871-9EFB8A2745AE}"/>
              </a:ext>
            </a:extLst>
          </p:cNvPr>
          <p:cNvSpPr txBox="1">
            <a:spLocks/>
          </p:cNvSpPr>
          <p:nvPr/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 sz="22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kern="1200"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Pseudo code</a:t>
            </a:r>
          </a:p>
        </p:txBody>
      </p:sp>
      <p:pic>
        <p:nvPicPr>
          <p:cNvPr id="3" name="Afbeelding 2" descr="Afbeelding met tekst, schermopname, diagram, Parallel&#10;&#10;Automatisch gegenereerde beschrijving">
            <a:extLst>
              <a:ext uri="{FF2B5EF4-FFF2-40B4-BE49-F238E27FC236}">
                <a16:creationId xmlns:a16="http://schemas.microsoft.com/office/drawing/2014/main" id="{FDFC0128-6E6D-0E8B-6CED-AA229888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0" t="-516" r="1318"/>
          <a:stretch/>
        </p:blipFill>
        <p:spPr>
          <a:xfrm>
            <a:off x="634772" y="2122744"/>
            <a:ext cx="5456039" cy="3951302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Power Profiling STM32</a:t>
            </a:r>
          </a:p>
        </p:txBody>
      </p:sp>
      <p:pic>
        <p:nvPicPr>
          <p:cNvPr id="5" name="Afbeelding 4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043C17F3-94B5-7E10-5E77-6CAFD4F9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96" y="2259479"/>
            <a:ext cx="4094929" cy="24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305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102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>
            <a:normAutofit/>
          </a:bodyPr>
          <a:lstStyle/>
          <a:p>
            <a:r>
              <a:rPr lang="nl-BE" err="1"/>
              <a:t>Current</a:t>
            </a:r>
            <a:r>
              <a:rPr lang="nl-BE"/>
              <a:t> </a:t>
            </a:r>
            <a:r>
              <a:rPr lang="nl-BE" err="1"/>
              <a:t>Usage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5B02333-492D-3DF5-5871-9EFB8A2745AE}"/>
              </a:ext>
            </a:extLst>
          </p:cNvPr>
          <p:cNvSpPr txBox="1">
            <a:spLocks/>
          </p:cNvSpPr>
          <p:nvPr/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 sz="22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ea typeface="Verdana"/>
                <a:cs typeface="Calibri"/>
              </a:rPr>
              <a:t>Pseudo code</a:t>
            </a:r>
            <a:endParaRPr lang="en-US" b="1" i="0" kern="12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Power Profiling nRF52</a:t>
            </a:r>
            <a:endParaRPr lang="nl-BE"/>
          </a:p>
        </p:txBody>
      </p:sp>
      <p:pic>
        <p:nvPicPr>
          <p:cNvPr id="6" name="Tijdelijke aanduiding voor inhoud 5" descr="Afbeelding met tekst, schermopname, diagram, Parallel&#10;&#10;Automatisch gegenereerde beschrijving">
            <a:extLst>
              <a:ext uri="{FF2B5EF4-FFF2-40B4-BE49-F238E27FC236}">
                <a16:creationId xmlns:a16="http://schemas.microsoft.com/office/drawing/2014/main" id="{23F2B6F4-A7AE-78C6-E316-7C6B99D3AC2D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630809" y="2458977"/>
            <a:ext cx="5307799" cy="3441554"/>
          </a:xfrm>
        </p:spPr>
      </p:pic>
      <p:pic>
        <p:nvPicPr>
          <p:cNvPr id="8" name="Afbeelding 7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A4C3DABA-0292-F55D-3448-197B8A02D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46" y="2099545"/>
            <a:ext cx="4791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9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103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>
            <a:normAutofit/>
          </a:bodyPr>
          <a:lstStyle/>
          <a:p>
            <a:r>
              <a:rPr lang="nl-BE" err="1"/>
              <a:t>Current</a:t>
            </a:r>
            <a:r>
              <a:rPr lang="nl-BE"/>
              <a:t> </a:t>
            </a:r>
            <a:r>
              <a:rPr lang="nl-BE" err="1"/>
              <a:t>Usage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5B02333-492D-3DF5-5871-9EFB8A2745AE}"/>
              </a:ext>
            </a:extLst>
          </p:cNvPr>
          <p:cNvSpPr txBox="1">
            <a:spLocks/>
          </p:cNvSpPr>
          <p:nvPr/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 sz="2200" b="1" i="0" kern="1200">
                <a:solidFill>
                  <a:schemeClr val="tx1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ea typeface="Verdana"/>
                <a:cs typeface="Calibri"/>
              </a:rPr>
              <a:t>Pseudo code</a:t>
            </a:r>
            <a:endParaRPr lang="en-US" b="1" i="0" kern="12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Power </a:t>
            </a:r>
            <a:r>
              <a:rPr lang="nl-BE" err="1">
                <a:latin typeface="Calibri"/>
                <a:ea typeface="Verdana"/>
                <a:cs typeface="Calibri"/>
              </a:rPr>
              <a:t>Profiling</a:t>
            </a:r>
            <a:r>
              <a:rPr lang="nl-BE">
                <a:latin typeface="Calibri"/>
                <a:ea typeface="Verdana"/>
                <a:cs typeface="Calibri"/>
              </a:rPr>
              <a:t> Sensor</a:t>
            </a:r>
            <a:endParaRPr lang="nl-BE"/>
          </a:p>
        </p:txBody>
      </p:sp>
      <p:pic>
        <p:nvPicPr>
          <p:cNvPr id="3" name="Tijdelijke aanduiding voor inhoud 2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C81C308F-C3B7-9C0D-9329-C0E14EB7A0C4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922508" y="2389054"/>
            <a:ext cx="4724400" cy="3581400"/>
          </a:xfrm>
        </p:spPr>
      </p:pic>
      <p:pic>
        <p:nvPicPr>
          <p:cNvPr id="4" name="Afbeelding 3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77BFFCDA-D74A-115E-DD6B-4E49ADA4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72" y="2390775"/>
            <a:ext cx="29432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1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104</a:t>
            </a:fld>
            <a:endParaRPr lang="nl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70816A3-C47E-FCB2-F7D3-B4AB1D9704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>
            <a:normAutofit/>
          </a:bodyPr>
          <a:lstStyle/>
          <a:p>
            <a:r>
              <a:rPr lang="nl-NL" err="1"/>
              <a:t>Intercommunication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C8B9F68-73EA-6E37-D615-0F53BD42D84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0809" y="2122223"/>
            <a:ext cx="5307799" cy="4115063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>
              <a:buFont typeface="Arial"/>
              <a:buChar char="•"/>
            </a:pPr>
            <a:r>
              <a:rPr lang="en-US">
                <a:ea typeface="Verdana"/>
                <a:cs typeface="Calibri Light"/>
              </a:rPr>
              <a:t>Overlap needed</a:t>
            </a:r>
          </a:p>
          <a:p>
            <a:pPr marL="182245" indent="-182245">
              <a:buFont typeface="Arial"/>
              <a:buChar char="•"/>
            </a:pPr>
            <a:r>
              <a:rPr lang="en-US">
                <a:ea typeface="Verdana"/>
                <a:cs typeface="Calibri Light"/>
              </a:rPr>
              <a:t>2^n time differences</a:t>
            </a:r>
            <a:endParaRPr lang="en-US"/>
          </a:p>
          <a:p>
            <a:pPr marL="182245" indent="-182245">
              <a:buFont typeface="Arial"/>
              <a:buChar char="•"/>
            </a:pPr>
            <a:r>
              <a:rPr lang="en-US">
                <a:ea typeface="Verdana"/>
                <a:cs typeface="Calibri Light"/>
              </a:rPr>
              <a:t>Guaranteed delivery </a:t>
            </a:r>
            <a:endParaRPr lang="en-US"/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en-US">
                <a:ea typeface="Verdana"/>
                <a:cs typeface="Calibri Light"/>
              </a:rPr>
              <a:t>Test: 7% dropout (100)</a:t>
            </a:r>
            <a:endParaRPr lang="en-US"/>
          </a:p>
        </p:txBody>
      </p:sp>
      <p:pic>
        <p:nvPicPr>
          <p:cNvPr id="6" name="Tijdelijke aanduiding voor inhoud 5" descr="Afbeelding met tekst, diagram, schermopname, Perceel&#10;&#10;Automatisch gegenereerde beschrijving">
            <a:extLst>
              <a:ext uri="{FF2B5EF4-FFF2-40B4-BE49-F238E27FC236}">
                <a16:creationId xmlns:a16="http://schemas.microsoft.com/office/drawing/2014/main" id="{6C296F4B-6D02-3616-1DF7-6A2A238683FB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6253391" y="2189330"/>
            <a:ext cx="5307799" cy="3980849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/>
              <a:t>BLE Communication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7394509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105</a:t>
            </a:fld>
            <a:endParaRPr lang="nl-BE"/>
          </a:p>
        </p:txBody>
      </p:sp>
      <p:pic>
        <p:nvPicPr>
          <p:cNvPr id="16" name="Afbeelding 15" descr="Battery Icon Vector Art, Icons, and Graphics for Free Download">
            <a:extLst>
              <a:ext uri="{FF2B5EF4-FFF2-40B4-BE49-F238E27FC236}">
                <a16:creationId xmlns:a16="http://schemas.microsoft.com/office/drawing/2014/main" id="{4CB36F8C-8DFF-379A-8BF2-AC64CA2C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03" t="21196" r="28159" b="25277"/>
          <a:stretch/>
        </p:blipFill>
        <p:spPr>
          <a:xfrm>
            <a:off x="736269" y="4177144"/>
            <a:ext cx="574391" cy="978914"/>
          </a:xfrm>
          <a:prstGeom prst="rect">
            <a:avLst/>
          </a:prstGeom>
        </p:spPr>
      </p:pic>
      <p:pic>
        <p:nvPicPr>
          <p:cNvPr id="12" name="Afbeelding 11" descr="Battery Icon Vector Art, Icons, and Graphics for Free Download">
            <a:extLst>
              <a:ext uri="{FF2B5EF4-FFF2-40B4-BE49-F238E27FC236}">
                <a16:creationId xmlns:a16="http://schemas.microsoft.com/office/drawing/2014/main" id="{25B190F4-FF52-72FB-078F-226D6A04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3" t="20109" r="72202" b="18679"/>
          <a:stretch/>
        </p:blipFill>
        <p:spPr>
          <a:xfrm>
            <a:off x="712953" y="1614055"/>
            <a:ext cx="647242" cy="1119447"/>
          </a:xfrm>
          <a:prstGeom prst="rect">
            <a:avLst/>
          </a:prstGeom>
        </p:spPr>
      </p:pic>
      <p:pic>
        <p:nvPicPr>
          <p:cNvPr id="14" name="Afbeelding 13" descr="Battery Icon Vector Art, Icons, and Graphics for Free Download">
            <a:extLst>
              <a:ext uri="{FF2B5EF4-FFF2-40B4-BE49-F238E27FC236}">
                <a16:creationId xmlns:a16="http://schemas.microsoft.com/office/drawing/2014/main" id="{6C3571AD-F998-2538-701D-1CB8D585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29" t="18701" r="4332" b="24534"/>
          <a:stretch/>
        </p:blipFill>
        <p:spPr>
          <a:xfrm>
            <a:off x="746165" y="5309348"/>
            <a:ext cx="574391" cy="1038128"/>
          </a:xfrm>
          <a:prstGeom prst="rect">
            <a:avLst/>
          </a:prstGeom>
        </p:spPr>
      </p:pic>
      <p:pic>
        <p:nvPicPr>
          <p:cNvPr id="15" name="Afbeelding 14" descr="Battery Icon Vector Art, Icons, and Graphics for Free Download">
            <a:extLst>
              <a:ext uri="{FF2B5EF4-FFF2-40B4-BE49-F238E27FC236}">
                <a16:creationId xmlns:a16="http://schemas.microsoft.com/office/drawing/2014/main" id="{73A7D948-1AA3-0FF6-9BB3-71233BCC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37" t="25000" r="50541" b="24728"/>
          <a:stretch/>
        </p:blipFill>
        <p:spPr>
          <a:xfrm>
            <a:off x="706580" y="2950027"/>
            <a:ext cx="604100" cy="919371"/>
          </a:xfrm>
          <a:prstGeom prst="rect">
            <a:avLst/>
          </a:prstGeom>
        </p:spPr>
      </p:pic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FAD6B98-50C3-3689-BE0B-BE4F5D7F568B}"/>
              </a:ext>
            </a:extLst>
          </p:cNvPr>
          <p:cNvSpPr/>
          <p:nvPr/>
        </p:nvSpPr>
        <p:spPr bwMode="auto">
          <a:xfrm>
            <a:off x="2021156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2644915-C5C4-AF1E-607F-76556658D22C}"/>
              </a:ext>
            </a:extLst>
          </p:cNvPr>
          <p:cNvSpPr txBox="1"/>
          <p:nvPr/>
        </p:nvSpPr>
        <p:spPr>
          <a:xfrm>
            <a:off x="3444091" y="2513857"/>
            <a:ext cx="7046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solidFill>
                  <a:srgbClr val="FFFFFF"/>
                </a:solidFill>
                <a:latin typeface="+mn-lt"/>
                <a:ea typeface="Verdana"/>
                <a:cs typeface="Verdana" panose="020B0604030504040204" pitchFamily="34" charset="0"/>
              </a:rPr>
              <a:t>Sens</a:t>
            </a:r>
            <a:endParaRPr lang="nl-NL" sz="2800" b="1">
              <a:solidFill>
                <a:srgbClr val="FFFFFF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8F60935-31CC-4845-6363-60688486883B}"/>
              </a:ext>
            </a:extLst>
          </p:cNvPr>
          <p:cNvSpPr/>
          <p:nvPr/>
        </p:nvSpPr>
        <p:spPr bwMode="auto">
          <a:xfrm>
            <a:off x="2021156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3B8A24D3-8115-E96F-58B5-6B1D10F3795A}"/>
              </a:ext>
            </a:extLst>
          </p:cNvPr>
          <p:cNvSpPr/>
          <p:nvPr/>
        </p:nvSpPr>
        <p:spPr bwMode="auto">
          <a:xfrm>
            <a:off x="2021156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040705AB-097C-161D-08F8-871A4123963C}"/>
              </a:ext>
            </a:extLst>
          </p:cNvPr>
          <p:cNvSpPr/>
          <p:nvPr/>
        </p:nvSpPr>
        <p:spPr bwMode="auto">
          <a:xfrm>
            <a:off x="3089934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B71BC8BF-284D-79EC-F42A-8092B571D096}"/>
              </a:ext>
            </a:extLst>
          </p:cNvPr>
          <p:cNvSpPr/>
          <p:nvPr/>
        </p:nvSpPr>
        <p:spPr bwMode="auto">
          <a:xfrm>
            <a:off x="4148817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1D4FABBF-E0A0-39C4-EC32-1756059F7650}"/>
              </a:ext>
            </a:extLst>
          </p:cNvPr>
          <p:cNvSpPr/>
          <p:nvPr/>
        </p:nvSpPr>
        <p:spPr bwMode="auto">
          <a:xfrm>
            <a:off x="5178011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Scan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559C6079-70EA-030C-C590-EE8327B5C4F0}"/>
              </a:ext>
            </a:extLst>
          </p:cNvPr>
          <p:cNvSpPr/>
          <p:nvPr/>
        </p:nvSpPr>
        <p:spPr bwMode="auto">
          <a:xfrm>
            <a:off x="6246790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7AB034A1-9FA3-8B9D-A9F1-CBC4472AE36D}"/>
              </a:ext>
            </a:extLst>
          </p:cNvPr>
          <p:cNvSpPr/>
          <p:nvPr/>
        </p:nvSpPr>
        <p:spPr bwMode="auto">
          <a:xfrm>
            <a:off x="7315569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Drive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7C04CFF-3DC3-C58A-5BE2-67C9968BA764}"/>
              </a:ext>
            </a:extLst>
          </p:cNvPr>
          <p:cNvSpPr/>
          <p:nvPr/>
        </p:nvSpPr>
        <p:spPr bwMode="auto">
          <a:xfrm>
            <a:off x="3089934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C52183F-53B6-C061-FEF6-A80576899F54}"/>
              </a:ext>
            </a:extLst>
          </p:cNvPr>
          <p:cNvSpPr/>
          <p:nvPr/>
        </p:nvSpPr>
        <p:spPr bwMode="auto">
          <a:xfrm>
            <a:off x="8384348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203C6038-8E99-33EC-A147-A365A0E52290}"/>
              </a:ext>
            </a:extLst>
          </p:cNvPr>
          <p:cNvSpPr/>
          <p:nvPr/>
        </p:nvSpPr>
        <p:spPr bwMode="auto">
          <a:xfrm>
            <a:off x="5197802" y="2976128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7F757CF4-BB75-EB07-ED93-C90DEB4BF4E2}"/>
              </a:ext>
            </a:extLst>
          </p:cNvPr>
          <p:cNvSpPr/>
          <p:nvPr/>
        </p:nvSpPr>
        <p:spPr bwMode="auto">
          <a:xfrm>
            <a:off x="6226997" y="2976128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B27F619D-1DD7-FBE4-0E3E-3C7ECFC8DE87}"/>
              </a:ext>
            </a:extLst>
          </p:cNvPr>
          <p:cNvSpPr/>
          <p:nvPr/>
        </p:nvSpPr>
        <p:spPr bwMode="auto">
          <a:xfrm>
            <a:off x="3089934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B03D5B5-1580-907C-3F76-BD47499DF21E}"/>
              </a:ext>
            </a:extLst>
          </p:cNvPr>
          <p:cNvSpPr/>
          <p:nvPr/>
        </p:nvSpPr>
        <p:spPr bwMode="auto">
          <a:xfrm>
            <a:off x="5178010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99B58D77-E143-0088-E693-3AEC8A0BF01B}"/>
              </a:ext>
            </a:extLst>
          </p:cNvPr>
          <p:cNvSpPr/>
          <p:nvPr/>
        </p:nvSpPr>
        <p:spPr bwMode="auto">
          <a:xfrm>
            <a:off x="2021152" y="549963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C50CA7F1-7135-BB5E-9E0C-12FF1291DE39}"/>
              </a:ext>
            </a:extLst>
          </p:cNvPr>
          <p:cNvSpPr/>
          <p:nvPr/>
        </p:nvSpPr>
        <p:spPr bwMode="auto">
          <a:xfrm>
            <a:off x="4148817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0A13BB-F3A1-55DA-7E47-55E97E2A5EF2}"/>
              </a:ext>
            </a:extLst>
          </p:cNvPr>
          <p:cNvSpPr/>
          <p:nvPr/>
        </p:nvSpPr>
        <p:spPr bwMode="auto">
          <a:xfrm>
            <a:off x="4148814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39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MCU Pinout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106</a:t>
            </a:fld>
            <a:endParaRPr lang="nl-BE"/>
          </a:p>
        </p:txBody>
      </p:sp>
      <p:pic>
        <p:nvPicPr>
          <p:cNvPr id="2" name="Afbeelding 1" descr="Afbeelding met tekst, elektronica, schermopname, Lettertype&#10;&#10;Automatisch gegenereerde beschrijving">
            <a:extLst>
              <a:ext uri="{FF2B5EF4-FFF2-40B4-BE49-F238E27FC236}">
                <a16:creationId xmlns:a16="http://schemas.microsoft.com/office/drawing/2014/main" id="{D7DD7996-8980-E9AD-BCB7-341F5FC1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45" y="1169307"/>
            <a:ext cx="6427108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85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Demonstration plan 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107</a:t>
            </a:fld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67970" indent="-267970"/>
            <a:r>
              <a:rPr lang="nl-BE" err="1">
                <a:ea typeface="Verdana"/>
                <a:cs typeface="Calibri Light"/>
              </a:rPr>
              <a:t>Powering</a:t>
            </a:r>
            <a:r>
              <a:rPr lang="nl-BE">
                <a:ea typeface="Verdana"/>
                <a:cs typeface="Calibri Light"/>
              </a:rPr>
              <a:t> </a:t>
            </a:r>
            <a:r>
              <a:rPr lang="nl-BE" err="1">
                <a:ea typeface="Verdana"/>
                <a:cs typeface="Calibri Light"/>
              </a:rPr>
              <a:t>the</a:t>
            </a:r>
            <a:r>
              <a:rPr lang="nl-BE">
                <a:ea typeface="Verdana"/>
                <a:cs typeface="Calibri Light"/>
              </a:rPr>
              <a:t> STM </a:t>
            </a:r>
            <a:r>
              <a:rPr lang="nl-BE" err="1">
                <a:ea typeface="Verdana"/>
                <a:cs typeface="Calibri Light"/>
              </a:rPr>
              <a:t>with</a:t>
            </a:r>
            <a:r>
              <a:rPr lang="nl-BE">
                <a:ea typeface="Verdana"/>
                <a:cs typeface="Calibri Light"/>
              </a:rPr>
              <a:t> </a:t>
            </a:r>
            <a:r>
              <a:rPr lang="nl-BE" err="1">
                <a:ea typeface="Verdana"/>
                <a:cs typeface="Calibri Light"/>
              </a:rPr>
              <a:t>reliable</a:t>
            </a:r>
            <a:r>
              <a:rPr lang="nl-BE">
                <a:ea typeface="Verdana"/>
                <a:cs typeface="Calibri Light"/>
              </a:rPr>
              <a:t> source but have a potentiometer </a:t>
            </a:r>
            <a:r>
              <a:rPr lang="nl-BE" err="1">
                <a:ea typeface="Verdana"/>
                <a:cs typeface="Calibri Light"/>
              </a:rPr>
              <a:t>to</a:t>
            </a:r>
            <a:r>
              <a:rPr lang="nl-BE">
                <a:ea typeface="Verdana"/>
                <a:cs typeface="Calibri Light"/>
              </a:rPr>
              <a:t> shift </a:t>
            </a:r>
            <a:r>
              <a:rPr lang="nl-BE" err="1">
                <a:ea typeface="Verdana"/>
                <a:cs typeface="Calibri Light"/>
              </a:rPr>
              <a:t>the</a:t>
            </a:r>
            <a:r>
              <a:rPr lang="nl-BE">
                <a:ea typeface="Verdana"/>
                <a:cs typeface="Calibri Light"/>
              </a:rPr>
              <a:t> voltage of </a:t>
            </a:r>
            <a:r>
              <a:rPr lang="nl-BE" err="1">
                <a:ea typeface="Verdana"/>
                <a:cs typeface="Calibri Light"/>
              </a:rPr>
              <a:t>the</a:t>
            </a:r>
            <a:r>
              <a:rPr lang="nl-BE">
                <a:ea typeface="Verdana"/>
                <a:cs typeface="Calibri Light"/>
              </a:rPr>
              <a:t> circuit </a:t>
            </a:r>
            <a:r>
              <a:rPr lang="nl-BE" err="1">
                <a:ea typeface="Verdana"/>
                <a:cs typeface="Calibri Light"/>
              </a:rPr>
              <a:t>to</a:t>
            </a:r>
            <a:r>
              <a:rPr lang="nl-BE">
                <a:ea typeface="Verdana"/>
                <a:cs typeface="Calibri Light"/>
              </a:rPr>
              <a:t> </a:t>
            </a:r>
            <a:r>
              <a:rPr lang="nl-BE" err="1">
                <a:ea typeface="Verdana"/>
                <a:cs typeface="Calibri Light"/>
              </a:rPr>
              <a:t>simulate</a:t>
            </a:r>
            <a:r>
              <a:rPr lang="nl-BE">
                <a:ea typeface="Verdana"/>
                <a:cs typeface="Calibri Light"/>
              </a:rPr>
              <a:t> power levels of </a:t>
            </a:r>
            <a:r>
              <a:rPr lang="nl-BE" err="1">
                <a:ea typeface="Verdana"/>
                <a:cs typeface="Calibri Light"/>
              </a:rPr>
              <a:t>solar</a:t>
            </a:r>
            <a:r>
              <a:rPr lang="nl-BE">
                <a:ea typeface="Verdana"/>
                <a:cs typeface="Calibri Light"/>
              </a:rPr>
              <a:t> </a:t>
            </a:r>
            <a:r>
              <a:rPr lang="nl-BE" err="1">
                <a:ea typeface="Verdana"/>
                <a:cs typeface="Calibri Light"/>
              </a:rPr>
              <a:t>harvesting</a:t>
            </a:r>
            <a:r>
              <a:rPr lang="nl-BE">
                <a:ea typeface="Verdana"/>
                <a:cs typeface="Calibri Light"/>
              </a:rPr>
              <a:t>... </a:t>
            </a:r>
          </a:p>
          <a:p>
            <a:pPr marL="267970" indent="-267970"/>
            <a:r>
              <a:rPr lang="nl-BE">
                <a:ea typeface="Verdana"/>
                <a:cs typeface="Calibri Light"/>
              </a:rPr>
              <a:t>Depending on the levels of volatege available rover would/could do specific nubmer of tasks (task desicion making) </a:t>
            </a:r>
          </a:p>
          <a:p>
            <a:pPr marL="267970" indent="-267970"/>
            <a:endParaRPr lang="nl-BE"/>
          </a:p>
          <a:p>
            <a:pPr marL="267970" indent="-267970"/>
            <a:r>
              <a:rPr lang="nl-BE">
                <a:ea typeface="Verdana"/>
                <a:cs typeface="Calibri Light"/>
              </a:rPr>
              <a:t>Therefore we are optimising a solution </a:t>
            </a:r>
            <a:endParaRPr lang="nl-BE"/>
          </a:p>
          <a:p>
            <a:pPr marL="0" indent="0">
              <a:buNone/>
            </a:pPr>
            <a:r>
              <a:rPr lang="nl-BE">
                <a:ea typeface="Verdana"/>
                <a:cs typeface="Calibri Light"/>
              </a:rPr>
              <a:t>to energy related decision making</a:t>
            </a:r>
            <a:endParaRPr lang="nl-BE"/>
          </a:p>
        </p:txBody>
      </p:sp>
      <p:pic>
        <p:nvPicPr>
          <p:cNvPr id="2" name="Afbeelding 1" descr="Elektronická učebnice - ELUC">
            <a:extLst>
              <a:ext uri="{FF2B5EF4-FFF2-40B4-BE49-F238E27FC236}">
                <a16:creationId xmlns:a16="http://schemas.microsoft.com/office/drawing/2014/main" id="{9035F747-5FE8-E9B3-C7E6-0F9671BF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791" y="3494009"/>
            <a:ext cx="2743200" cy="28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62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Voltage Dividers - SparkFun Learn">
            <a:extLst>
              <a:ext uri="{FF2B5EF4-FFF2-40B4-BE49-F238E27FC236}">
                <a16:creationId xmlns:a16="http://schemas.microsoft.com/office/drawing/2014/main" id="{01E4E6E2-E5CB-7AC6-7962-75563A92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2" y="2236864"/>
            <a:ext cx="2743199" cy="21269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Harvesting Simulation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108</a:t>
            </a:fld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67970" indent="-267970"/>
            <a:r>
              <a:rPr lang="nl-BE" err="1">
                <a:ea typeface="Verdana"/>
                <a:cs typeface="Calibri Light"/>
              </a:rPr>
              <a:t>Simulation</a:t>
            </a:r>
            <a:r>
              <a:rPr lang="nl-BE">
                <a:ea typeface="Verdana"/>
                <a:cs typeface="Calibri Light"/>
              </a:rPr>
              <a:t> PMIC</a:t>
            </a:r>
            <a:endParaRPr lang="nl-BE"/>
          </a:p>
        </p:txBody>
      </p:sp>
      <p:pic>
        <p:nvPicPr>
          <p:cNvPr id="2" name="Afbeelding 1" descr="Potentiometer - Download free icons">
            <a:extLst>
              <a:ext uri="{FF2B5EF4-FFF2-40B4-BE49-F238E27FC236}">
                <a16:creationId xmlns:a16="http://schemas.microsoft.com/office/drawing/2014/main" id="{244DA384-C2B0-941E-9314-81DDE7CC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79" y="2130651"/>
            <a:ext cx="1753054" cy="1753054"/>
          </a:xfrm>
          <a:prstGeom prst="rect">
            <a:avLst/>
          </a:prstGeom>
        </p:spPr>
      </p:pic>
      <p:pic>
        <p:nvPicPr>
          <p:cNvPr id="4" name="Afbeelding 3" descr="5PCS 10 Segment 4 Color LED Battery Level Bar Graph Power Display Indicator  Module Red Yellow Green Blue Multi-Color 5V Light : Amazon.ca: Industrial &amp;  Scientific">
            <a:extLst>
              <a:ext uri="{FF2B5EF4-FFF2-40B4-BE49-F238E27FC236}">
                <a16:creationId xmlns:a16="http://schemas.microsoft.com/office/drawing/2014/main" id="{827D8530-D519-C685-E333-57201EAF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5" y="4059324"/>
            <a:ext cx="2198914" cy="2005066"/>
          </a:xfrm>
          <a:prstGeom prst="rect">
            <a:avLst/>
          </a:prstGeom>
        </p:spPr>
      </p:pic>
      <p:pic>
        <p:nvPicPr>
          <p:cNvPr id="5" name="Afbeelding 4" descr="NUCLEO-L412KB STMicroelectronics | Development Boards, Kits, Programmers |  DigiKey">
            <a:extLst>
              <a:ext uri="{FF2B5EF4-FFF2-40B4-BE49-F238E27FC236}">
                <a16:creationId xmlns:a16="http://schemas.microsoft.com/office/drawing/2014/main" id="{5775A8A6-5BD6-736A-A4FE-2100708E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693" t="2703" r="31023" b="3300"/>
          <a:stretch/>
        </p:blipFill>
        <p:spPr>
          <a:xfrm>
            <a:off x="8851900" y="2313119"/>
            <a:ext cx="1050205" cy="2578524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7D09B67-28BF-0128-DD9D-69D01A480168}"/>
              </a:ext>
            </a:extLst>
          </p:cNvPr>
          <p:cNvCxnSpPr/>
          <p:nvPr/>
        </p:nvCxnSpPr>
        <p:spPr>
          <a:xfrm>
            <a:off x="6889009" y="3354450"/>
            <a:ext cx="1962559" cy="201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0CD87FA5-0F11-F714-C88D-B03ABA77BD96}"/>
              </a:ext>
            </a:extLst>
          </p:cNvPr>
          <p:cNvSpPr txBox="1"/>
          <p:nvPr/>
        </p:nvSpPr>
        <p:spPr>
          <a:xfrm>
            <a:off x="7646082" y="2998423"/>
            <a:ext cx="67491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ADC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953FE75F-716F-F719-3F59-217F4FDD481F}"/>
              </a:ext>
            </a:extLst>
          </p:cNvPr>
          <p:cNvCxnSpPr>
            <a:cxnSpLocks/>
          </p:cNvCxnSpPr>
          <p:nvPr/>
        </p:nvCxnSpPr>
        <p:spPr>
          <a:xfrm flipV="1">
            <a:off x="3197761" y="2418277"/>
            <a:ext cx="1428171" cy="128253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680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>
            <a:extLst>
              <a:ext uri="{FF2B5EF4-FFF2-40B4-BE49-F238E27FC236}">
                <a16:creationId xmlns:a16="http://schemas.microsoft.com/office/drawing/2014/main" id="{6B003589-6B40-C44C-96CF-47A05E8511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630812" y="627478"/>
            <a:ext cx="10930376" cy="5609810"/>
          </a:xfrm>
        </p:spPr>
      </p:pic>
    </p:spTree>
    <p:extLst>
      <p:ext uri="{BB962C8B-B14F-4D97-AF65-F5344CB8AC3E}">
        <p14:creationId xmlns:p14="http://schemas.microsoft.com/office/powerpoint/2010/main" val="232031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D9569B3F-7077-3E55-2ADC-D788168A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9B11C22-23B3-34F0-FE35-03D5773AA24D}"/>
              </a:ext>
            </a:extLst>
          </p:cNvPr>
          <p:cNvSpPr/>
          <p:nvPr/>
        </p:nvSpPr>
        <p:spPr bwMode="auto">
          <a:xfrm>
            <a:off x="-178615" y="367509"/>
            <a:ext cx="13124169" cy="4789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E4733A6-D91F-E031-3421-B65B47ED465E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67DA4A0D-E550-3260-28C6-1B42C837D167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26A8AE5-D8F8-5B2A-A3F4-CDD774E25C96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67E6CA2-7A32-3BFF-AB34-EC300B87460E}"/>
              </a:ext>
            </a:extLst>
          </p:cNvPr>
          <p:cNvSpPr/>
          <p:nvPr/>
        </p:nvSpPr>
        <p:spPr bwMode="auto">
          <a:xfrm flipV="1">
            <a:off x="6089740" y="4948347"/>
            <a:ext cx="1685100" cy="372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-1380000">
            <a:off x="6368797" y="5835541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E4EFECC-D21D-F4EF-57DC-2C157A88692F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3506B85-B5A2-9F30-E9B2-5723EE50E940}"/>
              </a:ext>
            </a:extLst>
          </p:cNvPr>
          <p:cNvSpPr/>
          <p:nvPr/>
        </p:nvSpPr>
        <p:spPr bwMode="auto">
          <a:xfrm flipV="1">
            <a:off x="-314689" y="-276799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886D164-534A-589B-DB6D-3E7D58066099}"/>
              </a:ext>
            </a:extLst>
          </p:cNvPr>
          <p:cNvSpPr/>
          <p:nvPr/>
        </p:nvSpPr>
        <p:spPr bwMode="auto">
          <a:xfrm flipV="1">
            <a:off x="1472383" y="3614844"/>
            <a:ext cx="2855312" cy="1705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39E225D1-5B93-D385-4D04-ADD6AD72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E11C73F-284E-6735-0C7F-B333E1581F34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05F55D4-D5D5-AC69-5379-54DF2B85A3FB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675AE5E-9E7A-B24C-6B97-290CE194F744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C36D035C-B932-E037-7245-EE73C60B1C42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68160AA-9F34-5434-3A57-54F0443622F1}"/>
              </a:ext>
            </a:extLst>
          </p:cNvPr>
          <p:cNvSpPr/>
          <p:nvPr/>
        </p:nvSpPr>
        <p:spPr bwMode="auto">
          <a:xfrm flipV="1">
            <a:off x="6089740" y="4948347"/>
            <a:ext cx="1685100" cy="372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4EBF291-C613-B434-AF71-10AF17F73FA2}"/>
              </a:ext>
            </a:extLst>
          </p:cNvPr>
          <p:cNvSpPr/>
          <p:nvPr/>
        </p:nvSpPr>
        <p:spPr bwMode="auto">
          <a:xfrm>
            <a:off x="4329886" y="-276561"/>
            <a:ext cx="8760813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2342BF18-76D4-C789-D31D-3A4FCE5EEA25}"/>
              </a:ext>
            </a:extLst>
          </p:cNvPr>
          <p:cNvSpPr/>
          <p:nvPr/>
        </p:nvSpPr>
        <p:spPr bwMode="auto">
          <a:xfrm flipV="1">
            <a:off x="-314689" y="-276799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7AB7DEB-C10E-F35F-CA73-4845D71C3ED9}"/>
              </a:ext>
            </a:extLst>
          </p:cNvPr>
          <p:cNvSpPr/>
          <p:nvPr/>
        </p:nvSpPr>
        <p:spPr bwMode="auto">
          <a:xfrm flipV="1">
            <a:off x="1472383" y="3614844"/>
            <a:ext cx="2855312" cy="1705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8480000">
            <a:off x="1896583" y="3694684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/>
          </a:p>
        </p:txBody>
      </p:sp>
      <p:pic>
        <p:nvPicPr>
          <p:cNvPr id="8" name="Afbeelding 7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F7C7E3D4-29F3-9731-6D1C-A8E9CA47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1B5B0F7F-211F-66B5-2505-4AC124B1D3B7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CE7A2D1-13CA-E407-89A6-F805D12823CC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E2E5998-0B72-86D0-1AD8-579EBEEB14F6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8637908-8C3A-70DF-1F1A-12CA937CC808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94B89C1-982F-E5BD-DE03-3A6D4B80ABFC}"/>
              </a:ext>
            </a:extLst>
          </p:cNvPr>
          <p:cNvSpPr/>
          <p:nvPr/>
        </p:nvSpPr>
        <p:spPr bwMode="auto">
          <a:xfrm flipV="1">
            <a:off x="6089740" y="4948347"/>
            <a:ext cx="1685100" cy="372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41F7B4DC-FEBE-0A91-F438-06482613AA39}"/>
              </a:ext>
            </a:extLst>
          </p:cNvPr>
          <p:cNvSpPr/>
          <p:nvPr/>
        </p:nvSpPr>
        <p:spPr bwMode="auto">
          <a:xfrm>
            <a:off x="9382671" y="-276561"/>
            <a:ext cx="3708028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39FF206E-C6EC-5ED1-0BBF-B3C7544E4046}"/>
              </a:ext>
            </a:extLst>
          </p:cNvPr>
          <p:cNvSpPr/>
          <p:nvPr/>
        </p:nvSpPr>
        <p:spPr bwMode="auto">
          <a:xfrm flipV="1">
            <a:off x="-314689" y="-276799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01111B2-0243-2154-C563-3DE8ED65CB91}"/>
              </a:ext>
            </a:extLst>
          </p:cNvPr>
          <p:cNvSpPr/>
          <p:nvPr/>
        </p:nvSpPr>
        <p:spPr bwMode="auto">
          <a:xfrm flipV="1">
            <a:off x="4338954" y="-149798"/>
            <a:ext cx="3435883" cy="527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94C6962B-CC86-C554-8A4B-5525DBB0C59A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480000">
            <a:off x="6332511" y="2061827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3A702680-082A-7C6A-2F22-38F9F24DF823}"/>
              </a:ext>
            </a:extLst>
          </p:cNvPr>
          <p:cNvSpPr/>
          <p:nvPr/>
        </p:nvSpPr>
        <p:spPr bwMode="auto">
          <a:xfrm>
            <a:off x="6305296" y="3631184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74EC2A70-CFAB-CA44-7A15-BE4224ADC6BC}"/>
              </a:ext>
            </a:extLst>
          </p:cNvPr>
          <p:cNvSpPr/>
          <p:nvPr/>
        </p:nvSpPr>
        <p:spPr bwMode="auto">
          <a:xfrm rot="9480000">
            <a:off x="4264223" y="3386255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96447964-DC2F-F672-CCAB-EDF42677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200000">
            <a:off x="3302654" y="3585827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A8C355F-6044-6DA7-CE3D-77110D9E5A4D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B1D5886-76B3-D706-61A3-F69839A3D072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90B06C5-5AB3-5842-24B7-499D46B66B05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422F450-92F7-6657-BC37-1401DEB11936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F3A31D9-3F0A-2C6C-2034-07A6691E5858}"/>
              </a:ext>
            </a:extLst>
          </p:cNvPr>
          <p:cNvSpPr/>
          <p:nvPr/>
        </p:nvSpPr>
        <p:spPr bwMode="auto">
          <a:xfrm flipV="1">
            <a:off x="6089740" y="2308562"/>
            <a:ext cx="1685100" cy="636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74AB0AF-E6DB-B358-492B-E51505E7A9A4}"/>
              </a:ext>
            </a:extLst>
          </p:cNvPr>
          <p:cNvSpPr/>
          <p:nvPr/>
        </p:nvSpPr>
        <p:spPr bwMode="auto">
          <a:xfrm>
            <a:off x="9382671" y="-276561"/>
            <a:ext cx="3708028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1CD59178-B42C-04A4-575C-9D0DD01E2C17}"/>
              </a:ext>
            </a:extLst>
          </p:cNvPr>
          <p:cNvSpPr/>
          <p:nvPr/>
        </p:nvSpPr>
        <p:spPr bwMode="auto">
          <a:xfrm flipV="1">
            <a:off x="-314689" y="-276799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C5560FF1-0F15-12C1-6625-BFC8C63BD46B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29ACEF51-C8E5-0E6E-2615-13B85815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>
            <a:off x="3647367" y="3304612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7CB2920-AECD-4CEC-C18B-A5D6FFF8C10B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6BA2BD8-642C-AE7E-429B-26B3354D92D5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BE6F905-4C52-8180-D69F-E457E61C0B69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C80B6FF2-6F5D-9BFF-D180-C26E9D395843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A85F40B-80D7-731D-F3B3-A42D7D1D629C}"/>
              </a:ext>
            </a:extLst>
          </p:cNvPr>
          <p:cNvSpPr/>
          <p:nvPr/>
        </p:nvSpPr>
        <p:spPr bwMode="auto">
          <a:xfrm flipV="1">
            <a:off x="6089740" y="2426490"/>
            <a:ext cx="1685100" cy="6250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CB126F61-97A3-5395-045B-BF2F20E3C23A}"/>
              </a:ext>
            </a:extLst>
          </p:cNvPr>
          <p:cNvSpPr/>
          <p:nvPr/>
        </p:nvSpPr>
        <p:spPr bwMode="auto">
          <a:xfrm>
            <a:off x="9382671" y="-276561"/>
            <a:ext cx="3708028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12133B1-888C-EE50-76BE-FFB0A45CB97C}"/>
              </a:ext>
            </a:extLst>
          </p:cNvPr>
          <p:cNvSpPr/>
          <p:nvPr/>
        </p:nvSpPr>
        <p:spPr bwMode="auto">
          <a:xfrm flipV="1">
            <a:off x="-314689" y="-276799"/>
            <a:ext cx="7146098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874996DB-9EB3-B65C-9679-4D5B17531D74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19612895-9C56-5C43-D7F9-B6E04778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680000">
            <a:off x="5443509" y="4075684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7AF1106-9696-E4A0-90D6-D58EA1E5DD58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6694CF9-B53A-461C-BF80-F946F7BFA251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9ABEB2C5-E82D-3ED7-2A8F-574CC9E8879D}"/>
              </a:ext>
            </a:extLst>
          </p:cNvPr>
          <p:cNvSpPr/>
          <p:nvPr/>
        </p:nvSpPr>
        <p:spPr bwMode="auto">
          <a:xfrm flipV="1">
            <a:off x="-2491831" y="5048132"/>
            <a:ext cx="6991884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2CD4B0A5-A199-A104-F906-DCC1BAF7C7A5}"/>
              </a:ext>
            </a:extLst>
          </p:cNvPr>
          <p:cNvSpPr/>
          <p:nvPr/>
        </p:nvSpPr>
        <p:spPr bwMode="auto">
          <a:xfrm flipV="1">
            <a:off x="1735455" y="6345345"/>
            <a:ext cx="7645026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2B60AE-6CD4-D15B-9C7F-249EFB68A0C7}"/>
              </a:ext>
            </a:extLst>
          </p:cNvPr>
          <p:cNvSpPr/>
          <p:nvPr/>
        </p:nvSpPr>
        <p:spPr bwMode="auto">
          <a:xfrm>
            <a:off x="9382671" y="-276561"/>
            <a:ext cx="3708028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EEE9B95-D635-1A79-0785-E32D4D454D88}"/>
              </a:ext>
            </a:extLst>
          </p:cNvPr>
          <p:cNvSpPr/>
          <p:nvPr/>
        </p:nvSpPr>
        <p:spPr bwMode="auto">
          <a:xfrm flipV="1">
            <a:off x="-314689" y="-276799"/>
            <a:ext cx="7146098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229DF72A-CAA6-024D-6281-70737083F1A6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E96E59F1-C5D2-A027-414B-C6AF51ED6EAF}"/>
              </a:ext>
            </a:extLst>
          </p:cNvPr>
          <p:cNvSpPr/>
          <p:nvPr/>
        </p:nvSpPr>
        <p:spPr bwMode="auto">
          <a:xfrm rot="-1440000">
            <a:off x="3094008" y="4610897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2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7" name="Afbeelding 6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C83C9B26-BBAB-2BB4-C6C3-8A3D5617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AC1A336-1BE4-FDBB-86E6-650D0D79B5AD}"/>
              </a:ext>
            </a:extLst>
          </p:cNvPr>
          <p:cNvSpPr/>
          <p:nvPr/>
        </p:nvSpPr>
        <p:spPr bwMode="auto">
          <a:xfrm>
            <a:off x="-178615" y="-167705"/>
            <a:ext cx="2900670" cy="5397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E495C50-1FD4-A7AE-625D-744621D8E076}"/>
              </a:ext>
            </a:extLst>
          </p:cNvPr>
          <p:cNvSpPr/>
          <p:nvPr/>
        </p:nvSpPr>
        <p:spPr bwMode="auto">
          <a:xfrm flipV="1">
            <a:off x="9382670" y="5048132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691ADA-D6D8-35F4-2A99-33BFAFFC137B}"/>
              </a:ext>
            </a:extLst>
          </p:cNvPr>
          <p:cNvSpPr/>
          <p:nvPr/>
        </p:nvSpPr>
        <p:spPr bwMode="auto">
          <a:xfrm flipV="1">
            <a:off x="-2491831" y="5048132"/>
            <a:ext cx="4896385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3E72FC-D646-A80F-F4C2-F334EB3D2E2F}"/>
              </a:ext>
            </a:extLst>
          </p:cNvPr>
          <p:cNvSpPr/>
          <p:nvPr/>
        </p:nvSpPr>
        <p:spPr bwMode="auto">
          <a:xfrm>
            <a:off x="9382671" y="-276561"/>
            <a:ext cx="3708028" cy="542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122B3ED3-7B1A-0F28-495B-5FB26A822082}"/>
              </a:ext>
            </a:extLst>
          </p:cNvPr>
          <p:cNvSpPr/>
          <p:nvPr/>
        </p:nvSpPr>
        <p:spPr bwMode="auto">
          <a:xfrm flipV="1">
            <a:off x="-314689" y="-276799"/>
            <a:ext cx="7146098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C93EFDA-7C39-D768-4D91-D1AB3919B149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2240000">
            <a:off x="3338938" y="6080469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/>
          </a:p>
        </p:txBody>
      </p:sp>
      <p:pic>
        <p:nvPicPr>
          <p:cNvPr id="9" name="Afbeelding 8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E70EE920-7C48-D1E5-18BC-F6C2D09C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6A3277C1-09D9-ECA4-C1A6-CF119FDE87AB}"/>
              </a:ext>
            </a:extLst>
          </p:cNvPr>
          <p:cNvSpPr/>
          <p:nvPr/>
        </p:nvSpPr>
        <p:spPr bwMode="auto">
          <a:xfrm>
            <a:off x="-178615" y="-176776"/>
            <a:ext cx="2791813" cy="250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464EF3BA-78F7-3815-C176-3CEC3DA4CFF1}"/>
              </a:ext>
            </a:extLst>
          </p:cNvPr>
          <p:cNvSpPr/>
          <p:nvPr/>
        </p:nvSpPr>
        <p:spPr bwMode="auto">
          <a:xfrm flipV="1">
            <a:off x="9391742" y="4912060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2197FCAF-6A35-DC8D-7DCC-42024B517074}"/>
              </a:ext>
            </a:extLst>
          </p:cNvPr>
          <p:cNvSpPr/>
          <p:nvPr/>
        </p:nvSpPr>
        <p:spPr bwMode="auto">
          <a:xfrm flipV="1">
            <a:off x="11883" y="4912060"/>
            <a:ext cx="2410814" cy="2404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BA27BB12-7926-134C-0E6F-D857F90E85AC}"/>
              </a:ext>
            </a:extLst>
          </p:cNvPr>
          <p:cNvSpPr/>
          <p:nvPr/>
        </p:nvSpPr>
        <p:spPr bwMode="auto">
          <a:xfrm>
            <a:off x="9382671" y="-276561"/>
            <a:ext cx="3708028" cy="2367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4002A33-1405-F61B-D706-816BF90D4731}"/>
              </a:ext>
            </a:extLst>
          </p:cNvPr>
          <p:cNvSpPr/>
          <p:nvPr/>
        </p:nvSpPr>
        <p:spPr bwMode="auto">
          <a:xfrm flipV="1">
            <a:off x="-314689" y="-276799"/>
            <a:ext cx="7146098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8932935-AE36-5F97-214D-6274667DB261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3900000">
            <a:off x="263724" y="1454041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CAD036AD-188A-EDBA-600B-F0E45E3980E2}"/>
              </a:ext>
            </a:extLst>
          </p:cNvPr>
          <p:cNvSpPr/>
          <p:nvPr/>
        </p:nvSpPr>
        <p:spPr bwMode="auto">
          <a:xfrm rot="6660000">
            <a:off x="10514437" y="1354254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E582E6A-6B5F-8157-FB1E-DFB817B45225}"/>
              </a:ext>
            </a:extLst>
          </p:cNvPr>
          <p:cNvSpPr/>
          <p:nvPr/>
        </p:nvSpPr>
        <p:spPr bwMode="auto">
          <a:xfrm flipV="1">
            <a:off x="11568883" y="1882203"/>
            <a:ext cx="1676028" cy="5751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DEB457C6-2299-4257-5984-AA1E452C7B9C}"/>
              </a:ext>
            </a:extLst>
          </p:cNvPr>
          <p:cNvSpPr/>
          <p:nvPr/>
        </p:nvSpPr>
        <p:spPr bwMode="auto">
          <a:xfrm rot="14580000">
            <a:off x="10650508" y="5318467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B68F8CC6-867D-2B08-37E5-0E87D72F31AE}"/>
              </a:ext>
            </a:extLst>
          </p:cNvPr>
          <p:cNvSpPr/>
          <p:nvPr/>
        </p:nvSpPr>
        <p:spPr bwMode="auto">
          <a:xfrm flipV="1">
            <a:off x="-187689" y="2217845"/>
            <a:ext cx="959386" cy="524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F1F39AA3-DB4E-2977-F1A3-0D99A2F80092}"/>
              </a:ext>
            </a:extLst>
          </p:cNvPr>
          <p:cNvSpPr/>
          <p:nvPr/>
        </p:nvSpPr>
        <p:spPr bwMode="auto">
          <a:xfrm rot="16800000">
            <a:off x="427009" y="5309397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9" name="Afbeelding 8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E70EE920-7C48-D1E5-18BC-F6C2D09C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6A3277C1-09D9-ECA4-C1A6-CF119FDE87AB}"/>
              </a:ext>
            </a:extLst>
          </p:cNvPr>
          <p:cNvSpPr/>
          <p:nvPr/>
        </p:nvSpPr>
        <p:spPr bwMode="auto">
          <a:xfrm>
            <a:off x="-178615" y="-176776"/>
            <a:ext cx="2791813" cy="250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464EF3BA-78F7-3815-C176-3CEC3DA4CFF1}"/>
              </a:ext>
            </a:extLst>
          </p:cNvPr>
          <p:cNvSpPr/>
          <p:nvPr/>
        </p:nvSpPr>
        <p:spPr bwMode="auto">
          <a:xfrm flipV="1">
            <a:off x="9391742" y="4912060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2197FCAF-6A35-DC8D-7DCC-42024B517074}"/>
              </a:ext>
            </a:extLst>
          </p:cNvPr>
          <p:cNvSpPr/>
          <p:nvPr/>
        </p:nvSpPr>
        <p:spPr bwMode="auto">
          <a:xfrm flipV="1">
            <a:off x="2812" y="4884846"/>
            <a:ext cx="660028" cy="2494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BA27BB12-7926-134C-0E6F-D857F90E85AC}"/>
              </a:ext>
            </a:extLst>
          </p:cNvPr>
          <p:cNvSpPr/>
          <p:nvPr/>
        </p:nvSpPr>
        <p:spPr bwMode="auto">
          <a:xfrm>
            <a:off x="9382671" y="-276561"/>
            <a:ext cx="3708028" cy="2367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4002A33-1405-F61B-D706-816BF90D4731}"/>
              </a:ext>
            </a:extLst>
          </p:cNvPr>
          <p:cNvSpPr/>
          <p:nvPr/>
        </p:nvSpPr>
        <p:spPr bwMode="auto">
          <a:xfrm flipV="1">
            <a:off x="-314689" y="-276799"/>
            <a:ext cx="7146098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8932935-AE36-5F97-214D-6274667DB261}"/>
              </a:ext>
            </a:extLst>
          </p:cNvPr>
          <p:cNvSpPr/>
          <p:nvPr/>
        </p:nvSpPr>
        <p:spPr bwMode="auto">
          <a:xfrm>
            <a:off x="6688456" y="-176776"/>
            <a:ext cx="3708028" cy="2403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E582E6A-6B5F-8157-FB1E-DFB817B45225}"/>
              </a:ext>
            </a:extLst>
          </p:cNvPr>
          <p:cNvSpPr/>
          <p:nvPr/>
        </p:nvSpPr>
        <p:spPr bwMode="auto">
          <a:xfrm flipV="1">
            <a:off x="11568883" y="1882203"/>
            <a:ext cx="1676028" cy="5751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B68F8CC6-867D-2B08-37E5-0E87D72F31AE}"/>
              </a:ext>
            </a:extLst>
          </p:cNvPr>
          <p:cNvSpPr/>
          <p:nvPr/>
        </p:nvSpPr>
        <p:spPr bwMode="auto">
          <a:xfrm flipV="1">
            <a:off x="-187689" y="2217845"/>
            <a:ext cx="959386" cy="524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F1F39AA3-DB4E-2977-F1A3-0D99A2F80092}"/>
              </a:ext>
            </a:extLst>
          </p:cNvPr>
          <p:cNvSpPr/>
          <p:nvPr/>
        </p:nvSpPr>
        <p:spPr bwMode="auto">
          <a:xfrm rot="8640000">
            <a:off x="2141509" y="4502040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2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5" name="Tijdelijke aanduiding voor afbeelding 4" descr="My face picture">
            <a:extLst>
              <a:ext uri="{FF2B5EF4-FFF2-40B4-BE49-F238E27FC236}">
                <a16:creationId xmlns:a16="http://schemas.microsoft.com/office/drawing/2014/main" id="{3B75CF85-147B-815D-7FC4-F4EC80059E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47" b="47"/>
          <a:stretch/>
        </p:blipFill>
        <p:spPr/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0842DD4-D59F-4EB2-80B3-3D3828683E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Adam Hejduk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14C55DD1-A1D1-48CD-A642-CA816B98C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Thomas Kramp</a:t>
            </a:r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B2A576B-B68D-42FF-9273-ABF1E08857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Robbe </a:t>
            </a:r>
            <a:r>
              <a:rPr lang="en-US" err="1">
                <a:latin typeface="Calibri"/>
                <a:ea typeface="Verdana"/>
                <a:cs typeface="Calibri"/>
              </a:rPr>
              <a:t>Elsermans</a:t>
            </a:r>
            <a:endParaRPr lang="en-US" err="1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6B45DF61-18C9-435E-AD42-FCA4AFD7E7D1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Environmental Sensing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Energy harvesting 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Energy output </a:t>
            </a:r>
            <a:r>
              <a:rPr lang="en-US" sz="1800">
                <a:ea typeface="+mj-lt"/>
                <a:cs typeface="+mj-lt"/>
              </a:rPr>
              <a:t>management</a:t>
            </a:r>
            <a:endParaRPr lang="en-US" sz="1800" err="1">
              <a:ea typeface="Verdana"/>
              <a:cs typeface="Calibri Light"/>
            </a:endParaRP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Soldering man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C12DF4EF-A583-4B1E-B1B5-683805FDD82C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en-US" sz="1800">
                <a:ea typeface="Calibri Light"/>
                <a:cs typeface="Calibri Light"/>
              </a:rPr>
              <a:t>Project Manager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Energy Awareness</a:t>
            </a:r>
            <a:endParaRPr lang="en-US"/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BLE intercommunication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Power Profiling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E2555C00-E0B0-4458-9450-7D17B2BF0A2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Gyroscope</a:t>
            </a:r>
            <a:endParaRPr lang="nl-NL" sz="1800"/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 err="1">
                <a:ea typeface="Verdana"/>
                <a:cs typeface="Calibri Light"/>
              </a:rPr>
              <a:t>LineBot</a:t>
            </a:r>
            <a:endParaRPr lang="en-US" sz="1800">
              <a:ea typeface="Verdana"/>
              <a:cs typeface="Calibri Light"/>
            </a:endParaRP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LoRa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Dashboard</a:t>
            </a:r>
            <a:endParaRPr lang="en-US" sz="1800"/>
          </a:p>
        </p:txBody>
      </p:sp>
      <p:pic>
        <p:nvPicPr>
          <p:cNvPr id="7" name="Tijdelijke aanduiding voor afbeelding 6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E1E0D011-BB70-EB6B-5B12-6695A3303E2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381" r="339" b="17403"/>
          <a:stretch/>
        </p:blipFill>
        <p:spPr>
          <a:xfrm>
            <a:off x="9005909" y="1378339"/>
            <a:ext cx="1668327" cy="1669457"/>
          </a:xfrm>
        </p:spPr>
      </p:pic>
      <p:pic>
        <p:nvPicPr>
          <p:cNvPr id="3" name="Tijdelijke aanduiding voor afbeelding 2" descr="Afbeelding met buitenshuis, Menselijk gezicht, persoon, gras&#10;&#10;Automatisch gegenereerde beschrijving">
            <a:extLst>
              <a:ext uri="{FF2B5EF4-FFF2-40B4-BE49-F238E27FC236}">
                <a16:creationId xmlns:a16="http://schemas.microsoft.com/office/drawing/2014/main" id="{BD7C1680-C97D-475C-00A6-10B0BFB33E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21955" b="21955"/>
          <a:stretch/>
        </p:blipFill>
        <p:spPr/>
      </p:pic>
    </p:spTree>
    <p:extLst>
      <p:ext uri="{BB962C8B-B14F-4D97-AF65-F5344CB8AC3E}">
        <p14:creationId xmlns:p14="http://schemas.microsoft.com/office/powerpoint/2010/main" val="49447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/>
          </a:p>
        </p:txBody>
      </p:sp>
      <p:pic>
        <p:nvPicPr>
          <p:cNvPr id="9" name="Afbeelding 8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CF78DB3E-8D4B-C987-A9FD-8F0BF74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0258AFDC-7C99-B410-CF32-FE0FD4E53A4E}"/>
              </a:ext>
            </a:extLst>
          </p:cNvPr>
          <p:cNvSpPr/>
          <p:nvPr/>
        </p:nvSpPr>
        <p:spPr bwMode="auto">
          <a:xfrm flipV="1">
            <a:off x="9391742" y="4912060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EE799EF-C1BC-66D1-6B06-A7928D02C0FC}"/>
              </a:ext>
            </a:extLst>
          </p:cNvPr>
          <p:cNvSpPr/>
          <p:nvPr/>
        </p:nvSpPr>
        <p:spPr bwMode="auto">
          <a:xfrm>
            <a:off x="8457386" y="-276561"/>
            <a:ext cx="4642384" cy="2367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DD47B51-8723-B19C-2BC2-6C9C7ACB1D78}"/>
              </a:ext>
            </a:extLst>
          </p:cNvPr>
          <p:cNvSpPr/>
          <p:nvPr/>
        </p:nvSpPr>
        <p:spPr bwMode="auto">
          <a:xfrm flipV="1">
            <a:off x="-314689" y="-276799"/>
            <a:ext cx="7309383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94FCBC30-AE06-690F-DB50-9F3BB60F7571}"/>
              </a:ext>
            </a:extLst>
          </p:cNvPr>
          <p:cNvSpPr/>
          <p:nvPr/>
        </p:nvSpPr>
        <p:spPr bwMode="auto">
          <a:xfrm flipV="1">
            <a:off x="11568883" y="1882203"/>
            <a:ext cx="1676028" cy="5751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B6E7DAEA-3C5B-1EDE-7B71-C3CDD787448D}"/>
              </a:ext>
            </a:extLst>
          </p:cNvPr>
          <p:cNvSpPr/>
          <p:nvPr/>
        </p:nvSpPr>
        <p:spPr bwMode="auto">
          <a:xfrm flipV="1">
            <a:off x="-187689" y="2217845"/>
            <a:ext cx="959386" cy="524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53758BB-FCAA-2B01-1302-4997A0CEE6A2}"/>
              </a:ext>
            </a:extLst>
          </p:cNvPr>
          <p:cNvSpPr/>
          <p:nvPr/>
        </p:nvSpPr>
        <p:spPr bwMode="auto">
          <a:xfrm>
            <a:off x="6479814" y="1038796"/>
            <a:ext cx="6765098" cy="1188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0980000">
            <a:off x="8464296" y="465255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4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/>
          </a:p>
        </p:txBody>
      </p:sp>
      <p:pic>
        <p:nvPicPr>
          <p:cNvPr id="9" name="Afbeelding 8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CF78DB3E-8D4B-C987-A9FD-8F0BF74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0258AFDC-7C99-B410-CF32-FE0FD4E53A4E}"/>
              </a:ext>
            </a:extLst>
          </p:cNvPr>
          <p:cNvSpPr/>
          <p:nvPr/>
        </p:nvSpPr>
        <p:spPr bwMode="auto">
          <a:xfrm flipV="1">
            <a:off x="9391742" y="4912060"/>
            <a:ext cx="3708027" cy="25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EE799EF-C1BC-66D1-6B06-A7928D02C0FC}"/>
              </a:ext>
            </a:extLst>
          </p:cNvPr>
          <p:cNvSpPr/>
          <p:nvPr/>
        </p:nvSpPr>
        <p:spPr bwMode="auto">
          <a:xfrm>
            <a:off x="8457386" y="-276561"/>
            <a:ext cx="4642384" cy="2367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DD47B51-8723-B19C-2BC2-6C9C7ACB1D78}"/>
              </a:ext>
            </a:extLst>
          </p:cNvPr>
          <p:cNvSpPr/>
          <p:nvPr/>
        </p:nvSpPr>
        <p:spPr bwMode="auto">
          <a:xfrm flipV="1">
            <a:off x="-314689" y="-276799"/>
            <a:ext cx="7309383" cy="248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94FCBC30-AE06-690F-DB50-9F3BB60F7571}"/>
              </a:ext>
            </a:extLst>
          </p:cNvPr>
          <p:cNvSpPr/>
          <p:nvPr/>
        </p:nvSpPr>
        <p:spPr bwMode="auto">
          <a:xfrm flipV="1">
            <a:off x="11568883" y="1882203"/>
            <a:ext cx="1676028" cy="5751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B6E7DAEA-3C5B-1EDE-7B71-C3CDD787448D}"/>
              </a:ext>
            </a:extLst>
          </p:cNvPr>
          <p:cNvSpPr/>
          <p:nvPr/>
        </p:nvSpPr>
        <p:spPr bwMode="auto">
          <a:xfrm flipV="1">
            <a:off x="-187689" y="2217845"/>
            <a:ext cx="959386" cy="5243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953758BB-FCAA-2B01-1302-4997A0CEE6A2}"/>
              </a:ext>
            </a:extLst>
          </p:cNvPr>
          <p:cNvSpPr/>
          <p:nvPr/>
        </p:nvSpPr>
        <p:spPr bwMode="auto">
          <a:xfrm>
            <a:off x="6479814" y="1038796"/>
            <a:ext cx="6765098" cy="1188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4" name="Afbeelding 3" descr="Afbeelding met Lettertype, wit, Rechthoek, tekst&#10;&#10;Automatisch gegenereerde beschrijving">
            <a:extLst>
              <a:ext uri="{FF2B5EF4-FFF2-40B4-BE49-F238E27FC236}">
                <a16:creationId xmlns:a16="http://schemas.microsoft.com/office/drawing/2014/main" id="{02C8E8E8-DDF3-B8A1-3746-9FF057924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379" y="285749"/>
            <a:ext cx="1698173" cy="879930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2660000">
            <a:off x="10260439" y="1073041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658B8500-339A-F634-E7A5-83C3453D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64"/>
            <a:ext cx="12192000" cy="65685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824E135-FA6A-CA6D-1940-B19814C75E27}"/>
              </a:ext>
            </a:extLst>
          </p:cNvPr>
          <p:cNvSpPr/>
          <p:nvPr/>
        </p:nvSpPr>
        <p:spPr bwMode="auto">
          <a:xfrm flipV="1">
            <a:off x="-314689" y="-276799"/>
            <a:ext cx="4388384" cy="1424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3BC7B114-4D5E-F247-CED2-41BED4C41DF9}"/>
              </a:ext>
            </a:extLst>
          </p:cNvPr>
          <p:cNvSpPr/>
          <p:nvPr/>
        </p:nvSpPr>
        <p:spPr bwMode="auto">
          <a:xfrm flipV="1">
            <a:off x="-187689" y="2217845"/>
            <a:ext cx="351601" cy="5261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9420000">
            <a:off x="5661225" y="1027683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9" name="Afbeelding 8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CF78DB3E-8D4B-C987-A9FD-8F0BF74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710"/>
            <a:ext cx="12192000" cy="6491437"/>
          </a:xfrm>
          <a:prstGeom prst="rect">
            <a:avLst/>
          </a:prstGeom>
        </p:spPr>
      </p:pic>
      <p:pic>
        <p:nvPicPr>
          <p:cNvPr id="13" name="Afbeelding 12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05FE7347-FCC9-E68C-E681-23F5DA3D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864"/>
            <a:ext cx="12192000" cy="6568558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21A889B-1C31-1067-1CF9-8FBDD68FB333}"/>
              </a:ext>
            </a:extLst>
          </p:cNvPr>
          <p:cNvSpPr/>
          <p:nvPr/>
        </p:nvSpPr>
        <p:spPr bwMode="auto">
          <a:xfrm rot="15120000">
            <a:off x="3003296" y="1454040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3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Rover system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8" name="Afbeelding 7" descr="Afbeelding met tekst, diagram, Plan, Parallel&#10;&#10;Automatisch gegenereerde beschrijving">
            <a:extLst>
              <a:ext uri="{FF2B5EF4-FFF2-40B4-BE49-F238E27FC236}">
                <a16:creationId xmlns:a16="http://schemas.microsoft.com/office/drawing/2014/main" id="{83D1EE34-0E24-438C-451C-00FE4DA7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64"/>
            <a:ext cx="12192000" cy="65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LPPAN </a:t>
            </a:r>
            <a:r>
              <a:rPr lang="nl-NL" err="1">
                <a:latin typeface="Calibri"/>
                <a:ea typeface="Calibri"/>
                <a:cs typeface="Calibri"/>
              </a:rPr>
              <a:t>communication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nl-NL">
                <a:ea typeface="Calibri"/>
              </a:rPr>
              <a:t>BLE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005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16" name="Afbeelding 15" descr="Bluetooth low-energy interface (BLE) – Smart IoT device RAM-1®">
            <a:extLst>
              <a:ext uri="{FF2B5EF4-FFF2-40B4-BE49-F238E27FC236}">
                <a16:creationId xmlns:a16="http://schemas.microsoft.com/office/drawing/2014/main" id="{8DEE53B7-B600-F606-FCCE-06ED53B3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29" y="2986955"/>
            <a:ext cx="1344461" cy="1323584"/>
          </a:xfrm>
          <a:prstGeom prst="rect">
            <a:avLst/>
          </a:prstGeom>
        </p:spPr>
      </p:pic>
      <p:pic>
        <p:nvPicPr>
          <p:cNvPr id="18" name="Afbeelding 17" descr="File:WIFI icon.svg - Wikimedia Commons">
            <a:extLst>
              <a:ext uri="{FF2B5EF4-FFF2-40B4-BE49-F238E27FC236}">
                <a16:creationId xmlns:a16="http://schemas.microsoft.com/office/drawing/2014/main" id="{8B45FFDA-ECC1-9F45-A501-894DC864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440" y="2366106"/>
            <a:ext cx="946639" cy="900724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BA70BB22-1022-F7F1-E866-AE7D3D06406C}"/>
              </a:ext>
            </a:extLst>
          </p:cNvPr>
          <p:cNvSpPr txBox="1"/>
          <p:nvPr/>
        </p:nvSpPr>
        <p:spPr>
          <a:xfrm>
            <a:off x="2954528" y="4567936"/>
            <a:ext cx="112776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 err="1">
                <a:latin typeface="+mn-lt"/>
                <a:ea typeface="Verdana"/>
                <a:cs typeface="Verdana" panose="020B0604030504040204" pitchFamily="34" charset="0"/>
              </a:rPr>
              <a:t>Beacon</a:t>
            </a:r>
            <a:endParaRPr lang="nl-NL" sz="2800" b="1" err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Afbeelding 19" descr="Bluetooth low-energy interface (BLE) – Smart IoT device RAM-1®">
            <a:extLst>
              <a:ext uri="{FF2B5EF4-FFF2-40B4-BE49-F238E27FC236}">
                <a16:creationId xmlns:a16="http://schemas.microsoft.com/office/drawing/2014/main" id="{FA0CF268-B3ED-952C-8163-A8E61E64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69" y="3108875"/>
            <a:ext cx="1344461" cy="1323584"/>
          </a:xfrm>
          <a:prstGeom prst="rect">
            <a:avLst/>
          </a:prstGeom>
        </p:spPr>
      </p:pic>
      <p:pic>
        <p:nvPicPr>
          <p:cNvPr id="22" name="Afbeelding 21" descr="Antenna - Free communications icons">
            <a:extLst>
              <a:ext uri="{FF2B5EF4-FFF2-40B4-BE49-F238E27FC236}">
                <a16:creationId xmlns:a16="http://schemas.microsoft.com/office/drawing/2014/main" id="{9FAC0430-D541-A884-F370-67E6BACAA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570" y="2118360"/>
            <a:ext cx="1150620" cy="1087120"/>
          </a:xfrm>
          <a:prstGeom prst="rect">
            <a:avLst/>
          </a:pr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781CC5E0-82ED-E61C-40A8-9BE0D8733756}"/>
              </a:ext>
            </a:extLst>
          </p:cNvPr>
          <p:cNvSpPr txBox="1"/>
          <p:nvPr/>
        </p:nvSpPr>
        <p:spPr>
          <a:xfrm>
            <a:off x="8125967" y="4567936"/>
            <a:ext cx="13512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Scanner</a:t>
            </a:r>
            <a:endParaRPr lang="nl-NL" sz="2800" b="1" err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78A6F490-40F2-F7A7-6EDB-47AF523E21CA}"/>
              </a:ext>
            </a:extLst>
          </p:cNvPr>
          <p:cNvSpPr/>
          <p:nvPr/>
        </p:nvSpPr>
        <p:spPr bwMode="auto">
          <a:xfrm>
            <a:off x="4774311" y="2029079"/>
            <a:ext cx="3010408" cy="79959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None/>
            </a:pPr>
            <a:r>
              <a:rPr lang="nl-NL" b="1">
                <a:solidFill>
                  <a:schemeClr val="bg1"/>
                </a:solidFill>
                <a:latin typeface="+mn-lt"/>
              </a:rPr>
              <a:t>e</a:t>
            </a:r>
            <a:endParaRPr lang="nl-NL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1378C5D3-AD92-E1A2-6942-ED68A63DD330}"/>
              </a:ext>
            </a:extLst>
          </p:cNvPr>
          <p:cNvSpPr txBox="1"/>
          <p:nvPr/>
        </p:nvSpPr>
        <p:spPr>
          <a:xfrm>
            <a:off x="4895087" y="2210816"/>
            <a:ext cx="16052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nl-NL" sz="2800" b="1" err="1">
                <a:latin typeface="+mn-lt"/>
                <a:ea typeface="Verdana"/>
              </a:rPr>
              <a:t>Advertise</a:t>
            </a:r>
            <a:endParaRPr lang="nl-NL" err="1"/>
          </a:p>
        </p:txBody>
      </p:sp>
    </p:spTree>
    <p:extLst>
      <p:ext uri="{BB962C8B-B14F-4D97-AF65-F5344CB8AC3E}">
        <p14:creationId xmlns:p14="http://schemas.microsoft.com/office/powerpoint/2010/main" val="210285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1DE0CD9-9E43-66B9-573C-183EE3129F93}"/>
              </a:ext>
            </a:extLst>
          </p:cNvPr>
          <p:cNvSpPr/>
          <p:nvPr/>
        </p:nvSpPr>
        <p:spPr bwMode="auto">
          <a:xfrm>
            <a:off x="782956" y="2834938"/>
            <a:ext cx="10665812" cy="3029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9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3C09B05-D7A8-70E8-74C2-4F14000EB199}"/>
              </a:ext>
            </a:extLst>
          </p:cNvPr>
          <p:cNvSpPr/>
          <p:nvPr/>
        </p:nvSpPr>
        <p:spPr bwMode="auto">
          <a:xfrm>
            <a:off x="782956" y="4204723"/>
            <a:ext cx="10665812" cy="165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7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FF0ED0A-987D-811F-814B-B1DFD38F7E91}"/>
              </a:ext>
            </a:extLst>
          </p:cNvPr>
          <p:cNvSpPr/>
          <p:nvPr/>
        </p:nvSpPr>
        <p:spPr bwMode="auto">
          <a:xfrm rot="4500000">
            <a:off x="3121225" y="2497255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3C09B05-D7A8-70E8-74C2-4F14000EB199}"/>
              </a:ext>
            </a:extLst>
          </p:cNvPr>
          <p:cNvSpPr/>
          <p:nvPr/>
        </p:nvSpPr>
        <p:spPr bwMode="auto">
          <a:xfrm>
            <a:off x="782956" y="4204723"/>
            <a:ext cx="10665812" cy="165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8" name="Tijdelijke aanduiding voor inhoud 2" descr="Afbeelding met tekst, schermopname, Lettertype, algebra&#10;&#10;Automatisch gegenereerde beschrijving">
            <a:extLst>
              <a:ext uri="{FF2B5EF4-FFF2-40B4-BE49-F238E27FC236}">
                <a16:creationId xmlns:a16="http://schemas.microsoft.com/office/drawing/2014/main" id="{0AA41552-6205-DEBE-238C-3AB03491E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24" y="150661"/>
            <a:ext cx="6072589" cy="59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4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-2966308" y="2397925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5007835" y="2642950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96738" y="1552208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4" y="1321115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0509" y="1555862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130" y="1319674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15" y="3635975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5521678" y="1389268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-2431215" y="1389349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4477811" y="5688180"/>
            <a:ext cx="1010049" cy="620045"/>
          </a:xfrm>
          <a:prstGeom prst="rect">
            <a:avLst/>
          </a:prstGeom>
        </p:spPr>
      </p:pic>
      <p:pic>
        <p:nvPicPr>
          <p:cNvPr id="7" name="Afbeelding 6" descr="Light sensor - Free technology icons">
            <a:extLst>
              <a:ext uri="{FF2B5EF4-FFF2-40B4-BE49-F238E27FC236}">
                <a16:creationId xmlns:a16="http://schemas.microsoft.com/office/drawing/2014/main" id="{6A0C24FF-87AD-1956-27BD-B1B207766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042" y="4388757"/>
            <a:ext cx="1409701" cy="1500415"/>
          </a:xfrm>
          <a:prstGeom prst="rect">
            <a:avLst/>
          </a:prstGeom>
        </p:spPr>
      </p:pic>
      <p:pic>
        <p:nvPicPr>
          <p:cNvPr id="13" name="Afbeelding 12" descr="Temperature sensor - Free electronics icons">
            <a:extLst>
              <a:ext uri="{FF2B5EF4-FFF2-40B4-BE49-F238E27FC236}">
                <a16:creationId xmlns:a16="http://schemas.microsoft.com/office/drawing/2014/main" id="{AD8171C3-2052-DC29-5CA7-A65954D969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4388757"/>
            <a:ext cx="1554843" cy="1572986"/>
          </a:xfrm>
          <a:prstGeom prst="rect">
            <a:avLst/>
          </a:prstGeom>
        </p:spPr>
      </p:pic>
      <p:pic>
        <p:nvPicPr>
          <p:cNvPr id="16" name="Afbeelding 15" descr="Humidity - Free weather icons">
            <a:extLst>
              <a:ext uri="{FF2B5EF4-FFF2-40B4-BE49-F238E27FC236}">
                <a16:creationId xmlns:a16="http://schemas.microsoft.com/office/drawing/2014/main" id="{20114538-E060-2B25-30B5-305E8675E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6686" y="4415972"/>
            <a:ext cx="1518558" cy="1509486"/>
          </a:xfrm>
          <a:prstGeom prst="rect">
            <a:avLst/>
          </a:prstGeom>
        </p:spPr>
      </p:pic>
      <p:pic>
        <p:nvPicPr>
          <p:cNvPr id="17" name="Afbeelding 16" descr="Dust Storm Line Icon 7322186 Vector Art at Vecteezy">
            <a:extLst>
              <a:ext uri="{FF2B5EF4-FFF2-40B4-BE49-F238E27FC236}">
                <a16:creationId xmlns:a16="http://schemas.microsoft.com/office/drawing/2014/main" id="{D8A5882D-F0B0-E3E9-428F-3A85B2626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14" y="2057400"/>
            <a:ext cx="2743200" cy="2743200"/>
          </a:xfrm>
          <a:prstGeom prst="rect">
            <a:avLst/>
          </a:prstGeom>
        </p:spPr>
      </p:pic>
      <p:pic>
        <p:nvPicPr>
          <p:cNvPr id="18" name="Afbeelding 17" descr="Dust Storm Line Icon 7322186 Vector Art at Vecteezy">
            <a:extLst>
              <a:ext uri="{FF2B5EF4-FFF2-40B4-BE49-F238E27FC236}">
                <a16:creationId xmlns:a16="http://schemas.microsoft.com/office/drawing/2014/main" id="{F8F54402-1702-45ED-CC0B-D7AE86EF6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614" y="-181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FF0ED0A-987D-811F-814B-B1DFD38F7E91}"/>
              </a:ext>
            </a:extLst>
          </p:cNvPr>
          <p:cNvSpPr/>
          <p:nvPr/>
        </p:nvSpPr>
        <p:spPr bwMode="auto">
          <a:xfrm rot="4500000">
            <a:off x="5207654" y="2506326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3C09B05-D7A8-70E8-74C2-4F14000EB199}"/>
              </a:ext>
            </a:extLst>
          </p:cNvPr>
          <p:cNvSpPr/>
          <p:nvPr/>
        </p:nvSpPr>
        <p:spPr bwMode="auto">
          <a:xfrm>
            <a:off x="782956" y="4204723"/>
            <a:ext cx="10665812" cy="165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ABFF4CA-3D39-AF2D-FE08-0FB8C9B36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61" y="4851962"/>
            <a:ext cx="10827399" cy="5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9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FF0ED0A-987D-811F-814B-B1DFD38F7E91}"/>
              </a:ext>
            </a:extLst>
          </p:cNvPr>
          <p:cNvSpPr/>
          <p:nvPr/>
        </p:nvSpPr>
        <p:spPr bwMode="auto">
          <a:xfrm rot="4500000">
            <a:off x="7248725" y="2488183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3C09B05-D7A8-70E8-74C2-4F14000EB199}"/>
              </a:ext>
            </a:extLst>
          </p:cNvPr>
          <p:cNvSpPr/>
          <p:nvPr/>
        </p:nvSpPr>
        <p:spPr bwMode="auto">
          <a:xfrm>
            <a:off x="782956" y="4204723"/>
            <a:ext cx="10665812" cy="165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ABFF4CA-3D39-AF2D-FE08-0FB8C9B36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61" y="4851962"/>
            <a:ext cx="10827399" cy="5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BLE Communication system</a:t>
            </a:r>
            <a:endParaRPr lang="nl-BE"/>
          </a:p>
        </p:txBody>
      </p:sp>
      <p:pic>
        <p:nvPicPr>
          <p:cNvPr id="3" name="Afbeelding 2" descr="STM32WBA Bluetooth® Low Energy – Beacon - stm32mcu">
            <a:extLst>
              <a:ext uri="{FF2B5EF4-FFF2-40B4-BE49-F238E27FC236}">
                <a16:creationId xmlns:a16="http://schemas.microsoft.com/office/drawing/2014/main" id="{1E37D535-7684-8DB2-A400-607BEEFB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9" y="2149759"/>
            <a:ext cx="10367842" cy="370656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480D21C-11B7-7FB2-61F6-C2B1042FD9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nl-NL" sz="2800" err="1">
                <a:latin typeface="Calibri"/>
                <a:ea typeface="Calibri"/>
                <a:cs typeface="Calibri"/>
              </a:rPr>
              <a:t>Advertise</a:t>
            </a:r>
            <a:r>
              <a:rPr lang="nl-NL" sz="2800">
                <a:latin typeface="Calibri"/>
                <a:ea typeface="Calibri"/>
                <a:cs typeface="Calibri"/>
              </a:rPr>
              <a:t> -&gt; IBeacon</a:t>
            </a:r>
            <a:endParaRPr lang="nl-NL" sz="28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AFF0ED0A-987D-811F-814B-B1DFD38F7E91}"/>
              </a:ext>
            </a:extLst>
          </p:cNvPr>
          <p:cNvSpPr/>
          <p:nvPr/>
        </p:nvSpPr>
        <p:spPr bwMode="auto">
          <a:xfrm rot="4500000">
            <a:off x="9371439" y="2497254"/>
            <a:ext cx="1459193" cy="520916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3C09B05-D7A8-70E8-74C2-4F14000EB199}"/>
              </a:ext>
            </a:extLst>
          </p:cNvPr>
          <p:cNvSpPr/>
          <p:nvPr/>
        </p:nvSpPr>
        <p:spPr bwMode="auto">
          <a:xfrm>
            <a:off x="782956" y="4204723"/>
            <a:ext cx="10665812" cy="1659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A5BFA95-12A2-B107-6B71-5F1AD9BC7F94}"/>
              </a:ext>
            </a:extLst>
          </p:cNvPr>
          <p:cNvSpPr txBox="1"/>
          <p:nvPr/>
        </p:nvSpPr>
        <p:spPr>
          <a:xfrm>
            <a:off x="5029060" y="4928575"/>
            <a:ext cx="21263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6000" b="1">
                <a:latin typeface="+mn-lt"/>
                <a:ea typeface="Verdana"/>
                <a:cs typeface="Verdana" panose="020B0604030504040204" pitchFamily="34" charset="0"/>
              </a:rPr>
              <a:t>@ 1 m</a:t>
            </a:r>
            <a:endParaRPr lang="nl-NL" sz="6000" b="1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41237" y="2984531"/>
            <a:ext cx="3702157" cy="8760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Orientation</a:t>
            </a:r>
            <a:endParaRPr lang="en-GB" sz="6000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Calibri"/>
                <a:cs typeface="Calibri"/>
              </a:rPr>
              <a:t>BLE Communication system</a:t>
            </a:r>
            <a:endParaRPr lang="nl-BE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CB4FD1CB-168B-B45B-1D34-68841DFA127F}"/>
              </a:ext>
            </a:extLst>
          </p:cNvPr>
          <p:cNvSpPr/>
          <p:nvPr/>
        </p:nvSpPr>
        <p:spPr bwMode="auto">
          <a:xfrm>
            <a:off x="4637810" y="5071727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C2BA32E1-AF7A-C9DD-37DD-4092E13CB105}"/>
              </a:ext>
            </a:extLst>
          </p:cNvPr>
          <p:cNvSpPr/>
          <p:nvPr/>
        </p:nvSpPr>
        <p:spPr bwMode="auto">
          <a:xfrm rot="16200000">
            <a:off x="6735991" y="5071570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0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23951" y="2530959"/>
            <a:ext cx="4545800" cy="1783215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Optimal Transmission</a:t>
            </a:r>
            <a:endParaRPr lang="en-GB" sz="6000" b="0">
              <a:latin typeface="Calibri"/>
              <a:ea typeface="Calibri"/>
              <a:cs typeface="Calibri"/>
            </a:endParaRPr>
          </a:p>
          <a:p>
            <a:pPr algn="ctr"/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Calibri"/>
                <a:cs typeface="Calibri"/>
              </a:rPr>
              <a:t>BLE Communication system</a:t>
            </a:r>
            <a:endParaRPr lang="nl-BE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95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23951" y="2530959"/>
            <a:ext cx="4545800" cy="1783215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Optimal Transmission</a:t>
            </a:r>
            <a:endParaRPr lang="en-GB" sz="6000" b="0">
              <a:latin typeface="Calibri"/>
              <a:ea typeface="Calibri"/>
              <a:cs typeface="Calibri"/>
            </a:endParaRPr>
          </a:p>
          <a:p>
            <a:pPr algn="ctr"/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Calibri"/>
                <a:cs typeface="Calibri"/>
              </a:rPr>
              <a:t>BLE Communication system</a:t>
            </a:r>
            <a:endParaRPr lang="nl-BE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pic>
        <p:nvPicPr>
          <p:cNvPr id="4" name="Afbeelding 3" descr="Free Vectors | TO BE CONTINUED">
            <a:extLst>
              <a:ext uri="{FF2B5EF4-FFF2-40B4-BE49-F238E27FC236}">
                <a16:creationId xmlns:a16="http://schemas.microsoft.com/office/drawing/2014/main" id="{73816D11-4209-51B3-097F-3A636D22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3" t="39036" r="7895" b="38538"/>
          <a:stretch/>
        </p:blipFill>
        <p:spPr>
          <a:xfrm>
            <a:off x="3042125" y="4685543"/>
            <a:ext cx="6104545" cy="12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>
                <a:latin typeface="Calibri"/>
                <a:ea typeface="Calibri"/>
                <a:cs typeface="Calibri"/>
              </a:rPr>
              <a:t>LPWAN Communication</a:t>
            </a:r>
            <a:endParaRPr lang="nl-NL">
              <a:ea typeface="Calibri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nl-NL" err="1">
                <a:latin typeface="Calibri"/>
                <a:ea typeface="Calibri"/>
                <a:cs typeface="Calibri"/>
              </a:rPr>
              <a:t>LoRa</a:t>
            </a:r>
            <a:endParaRPr lang="nl-NL" err="1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81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LoRa</a:t>
            </a:r>
            <a:r>
              <a:rPr lang="nl-BE">
                <a:latin typeface="Calibri"/>
                <a:ea typeface="Verdana"/>
                <a:cs typeface="Calibri"/>
              </a:rPr>
              <a:t> Communication system</a:t>
            </a:r>
            <a:endParaRPr lang="nl-BE"/>
          </a:p>
        </p:txBody>
      </p:sp>
      <p:pic>
        <p:nvPicPr>
          <p:cNvPr id="3" name="Tijdelijke aanduiding voor inhoud 2" descr="Afbeelding met elektronica, Elektronisch onderdeel, Stroomkringonderdeel, Elektronische engineering&#10;&#10;Automatisch gegenereerde beschrijving">
            <a:extLst>
              <a:ext uri="{FF2B5EF4-FFF2-40B4-BE49-F238E27FC236}">
                <a16:creationId xmlns:a16="http://schemas.microsoft.com/office/drawing/2014/main" id="{30A2A62E-EE3E-B551-0D9F-13605DFCCCDA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rcRect l="15385" r="14381" b="-595"/>
          <a:stretch/>
        </p:blipFill>
        <p:spPr>
          <a:xfrm>
            <a:off x="626580" y="2912473"/>
            <a:ext cx="2152505" cy="1657793"/>
          </a:xfrm>
        </p:spPr>
      </p:pic>
      <p:pic>
        <p:nvPicPr>
          <p:cNvPr id="4" name="Afbeelding 3" descr="Afbeelding met Elektronische engineering, Elektronisch onderdeel, Stroomkring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3603DF7D-BBC3-012F-66DA-FC0606C6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07" r="-791" b="9223"/>
          <a:stretch/>
        </p:blipFill>
        <p:spPr>
          <a:xfrm>
            <a:off x="3782273" y="2910671"/>
            <a:ext cx="2160075" cy="1664565"/>
          </a:xfrm>
          <a:prstGeom prst="rect">
            <a:avLst/>
          </a:prstGeom>
        </p:spPr>
      </p:pic>
      <p:pic>
        <p:nvPicPr>
          <p:cNvPr id="13" name="Afbeelding 1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94F00FE8-2321-00DE-5A4E-875EBAE74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599" y="2910997"/>
            <a:ext cx="1672747" cy="1662309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391499AF-814F-EDAD-FF06-52E65EB5565F}"/>
              </a:ext>
            </a:extLst>
          </p:cNvPr>
          <p:cNvSpPr/>
          <p:nvPr/>
        </p:nvSpPr>
        <p:spPr bwMode="auto">
          <a:xfrm>
            <a:off x="2806055" y="3433943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4FF9FF28-C412-78A2-0174-80FB4037E802}"/>
              </a:ext>
            </a:extLst>
          </p:cNvPr>
          <p:cNvSpPr/>
          <p:nvPr/>
        </p:nvSpPr>
        <p:spPr bwMode="auto">
          <a:xfrm>
            <a:off x="5947999" y="3444381"/>
            <a:ext cx="821833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32C733F2-AAE0-105A-F294-E08BC7D60DD8}"/>
              </a:ext>
            </a:extLst>
          </p:cNvPr>
          <p:cNvSpPr/>
          <p:nvPr/>
        </p:nvSpPr>
        <p:spPr bwMode="auto">
          <a:xfrm>
            <a:off x="9069068" y="3507011"/>
            <a:ext cx="821833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4E208F3-16EE-92AE-D902-3D585F1E365F}"/>
              </a:ext>
            </a:extLst>
          </p:cNvPr>
          <p:cNvSpPr txBox="1"/>
          <p:nvPr/>
        </p:nvSpPr>
        <p:spPr>
          <a:xfrm>
            <a:off x="2224920" y="2104737"/>
            <a:ext cx="21438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AT-</a:t>
            </a:r>
            <a:r>
              <a:rPr lang="nl-NL" sz="2800" b="1" err="1">
                <a:latin typeface="+mn-lt"/>
                <a:ea typeface="Verdana"/>
                <a:cs typeface="Verdana" panose="020B0604030504040204" pitchFamily="34" charset="0"/>
              </a:rPr>
              <a:t>command</a:t>
            </a:r>
            <a:endParaRPr lang="nl-NL" sz="2800" b="1">
              <a:latin typeface="+mn-lt"/>
              <a:ea typeface="Verdana"/>
              <a:cs typeface="Verdana" panose="020B0604030504040204" pitchFamily="34" charset="0"/>
            </a:endParaRPr>
          </a:p>
          <a:p>
            <a:pPr algn="ctr"/>
            <a:endParaRPr lang="nl-NL" sz="2800" b="1">
              <a:latin typeface="Calibri"/>
              <a:ea typeface="Calibri"/>
              <a:cs typeface="Calibri"/>
            </a:endParaRP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AD52898-CD23-E636-E65E-2EBDF5E87E1F}"/>
              </a:ext>
            </a:extLst>
          </p:cNvPr>
          <p:cNvSpPr txBox="1"/>
          <p:nvPr/>
        </p:nvSpPr>
        <p:spPr>
          <a:xfrm>
            <a:off x="5283357" y="2052544"/>
            <a:ext cx="21438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nl-NL" sz="2800" b="1" err="1">
                <a:latin typeface="+mn-lt"/>
                <a:ea typeface="Verdana"/>
                <a:cs typeface="Verdana" panose="020B0604030504040204" pitchFamily="34" charset="0"/>
              </a:rPr>
              <a:t>LoRa</a:t>
            </a:r>
            <a:endParaRPr lang="nl-NL" sz="2800" b="1">
              <a:latin typeface="+mn-lt"/>
              <a:ea typeface="Verdana"/>
              <a:cs typeface="Verdana" panose="020B0604030504040204" pitchFamily="34" charset="0"/>
            </a:endParaRPr>
          </a:p>
          <a:p>
            <a:pPr algn="ctr"/>
            <a:endParaRPr lang="nl-NL" sz="2800" b="1">
              <a:latin typeface="Calibri"/>
              <a:ea typeface="Calibri"/>
              <a:cs typeface="Calibri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FBF1E2E-D77F-893E-D749-0719524161CE}"/>
              </a:ext>
            </a:extLst>
          </p:cNvPr>
          <p:cNvSpPr txBox="1"/>
          <p:nvPr/>
        </p:nvSpPr>
        <p:spPr>
          <a:xfrm>
            <a:off x="8404425" y="2052543"/>
            <a:ext cx="21438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MQTT</a:t>
            </a:r>
          </a:p>
          <a:p>
            <a:pPr algn="ctr"/>
            <a:endParaRPr lang="nl-NL" sz="2800" b="1">
              <a:latin typeface="Calibri"/>
              <a:ea typeface="Calibri"/>
              <a:cs typeface="Calibr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B2C55D-3E13-4FCD-D3D1-280E7139F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2894" y="2532413"/>
            <a:ext cx="2139537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Data </a:t>
            </a:r>
            <a:r>
              <a:rPr lang="nl-BE" err="1">
                <a:latin typeface="Calibri"/>
                <a:ea typeface="Verdana"/>
                <a:cs typeface="Calibri"/>
              </a:rPr>
              <a:t>to</a:t>
            </a:r>
            <a:r>
              <a:rPr lang="nl-BE">
                <a:latin typeface="Calibri"/>
                <a:ea typeface="Verdana"/>
                <a:cs typeface="Calibri"/>
              </a:rPr>
              <a:t> dashboard</a:t>
            </a:r>
            <a:endParaRPr lang="nl-BE"/>
          </a:p>
        </p:txBody>
      </p:sp>
      <p:pic>
        <p:nvPicPr>
          <p:cNvPr id="5" name="Afbeelding 4" descr="Afbeelding met tekst, schermopname, diagram, Lettertype&#10;&#10;Automatisch gegenereerde beschrijving">
            <a:extLst>
              <a:ext uri="{FF2B5EF4-FFF2-40B4-BE49-F238E27FC236}">
                <a16:creationId xmlns:a16="http://schemas.microsoft.com/office/drawing/2014/main" id="{A9A59D05-D932-A6E3-C6E8-837F7A78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89" t="-763" r="23973" b="1145"/>
          <a:stretch/>
        </p:blipFill>
        <p:spPr>
          <a:xfrm>
            <a:off x="6225769" y="1405155"/>
            <a:ext cx="4692754" cy="4047702"/>
          </a:xfrm>
          <a:prstGeom prst="rect">
            <a:avLst/>
          </a:prstGeom>
        </p:spPr>
      </p:pic>
      <p:pic>
        <p:nvPicPr>
          <p:cNvPr id="6" name="Afbeelding 5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33DF692F-AD57-F746-4773-CA24B00B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5" r="63579" b="-397"/>
          <a:stretch/>
        </p:blipFill>
        <p:spPr>
          <a:xfrm>
            <a:off x="2074818" y="2297679"/>
            <a:ext cx="2420300" cy="2648897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0C672374-FBD8-9853-08B4-95C55EC48C35}"/>
              </a:ext>
            </a:extLst>
          </p:cNvPr>
          <p:cNvSpPr/>
          <p:nvPr/>
        </p:nvSpPr>
        <p:spPr bwMode="auto">
          <a:xfrm>
            <a:off x="4966795" y="3381751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25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How </a:t>
            </a:r>
            <a:r>
              <a:rPr lang="nl-BE" err="1">
                <a:latin typeface="Calibri"/>
                <a:ea typeface="Verdana"/>
                <a:cs typeface="Calibri"/>
              </a:rPr>
              <a:t>it</a:t>
            </a:r>
            <a:r>
              <a:rPr lang="nl-BE">
                <a:latin typeface="Calibri"/>
                <a:ea typeface="Verdana"/>
                <a:cs typeface="Calibri"/>
              </a:rPr>
              <a:t> </a:t>
            </a:r>
            <a:r>
              <a:rPr lang="nl-BE" err="1">
                <a:latin typeface="Calibri"/>
                <a:ea typeface="Verdana"/>
                <a:cs typeface="Calibri"/>
              </a:rPr>
              <a:t>should</a:t>
            </a:r>
            <a:r>
              <a:rPr lang="nl-BE">
                <a:latin typeface="Calibri"/>
                <a:ea typeface="Verdana"/>
                <a:cs typeface="Calibri"/>
              </a:rPr>
              <a:t> have </a:t>
            </a:r>
            <a:r>
              <a:rPr lang="nl-BE" err="1">
                <a:latin typeface="Calibri"/>
                <a:ea typeface="Verdana"/>
                <a:cs typeface="Calibri"/>
              </a:rPr>
              <a:t>worked</a:t>
            </a:r>
            <a:endParaRPr lang="nl-BE" err="1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pic>
        <p:nvPicPr>
          <p:cNvPr id="3" name="Tijdelijke aanduiding voor inhoud 2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B3360D9B-CC6A-7EB6-DF2D-D51034A4E9D7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372406" y="1718133"/>
            <a:ext cx="11440438" cy="2574615"/>
          </a:xfr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6DE948A-C31E-C926-009A-D7FACCE92302}"/>
              </a:ext>
            </a:extLst>
          </p:cNvPr>
          <p:cNvSpPr txBox="1"/>
          <p:nvPr/>
        </p:nvSpPr>
        <p:spPr>
          <a:xfrm>
            <a:off x="1447700" y="5002954"/>
            <a:ext cx="10751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Sleep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611E4D5-3BA2-D7C4-305D-990134C6C8B3}"/>
              </a:ext>
            </a:extLst>
          </p:cNvPr>
          <p:cNvSpPr txBox="1"/>
          <p:nvPr/>
        </p:nvSpPr>
        <p:spPr>
          <a:xfrm>
            <a:off x="2703657" y="5013517"/>
            <a:ext cx="144049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Wake Up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8E8F004-9E24-CDE9-8688-1BBDFF857F42}"/>
              </a:ext>
            </a:extLst>
          </p:cNvPr>
          <p:cNvSpPr txBox="1"/>
          <p:nvPr/>
        </p:nvSpPr>
        <p:spPr>
          <a:xfrm>
            <a:off x="5784711" y="5001586"/>
            <a:ext cx="144049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 err="1">
                <a:latin typeface="+mn-lt"/>
                <a:ea typeface="Verdana"/>
                <a:cs typeface="Verdana" panose="020B0604030504040204" pitchFamily="34" charset="0"/>
              </a:rPr>
              <a:t>Settings</a:t>
            </a:r>
            <a:endParaRPr lang="nl-NL" sz="2800" b="1" err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06EFBA8-5AE7-0C6B-1DA3-32B4095BEC3F}"/>
              </a:ext>
            </a:extLst>
          </p:cNvPr>
          <p:cNvSpPr txBox="1"/>
          <p:nvPr/>
        </p:nvSpPr>
        <p:spPr>
          <a:xfrm>
            <a:off x="8952627" y="5001585"/>
            <a:ext cx="144049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 err="1">
                <a:latin typeface="+mn-lt"/>
                <a:ea typeface="Verdana"/>
                <a:cs typeface="Verdana" panose="020B0604030504040204" pitchFamily="34" charset="0"/>
              </a:rPr>
              <a:t>Transmit</a:t>
            </a:r>
            <a:endParaRPr lang="nl-NL" sz="2800" b="1" err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71A33E4-92D6-2C7F-F7BA-1FE5893356DF}"/>
              </a:ext>
            </a:extLst>
          </p:cNvPr>
          <p:cNvSpPr txBox="1"/>
          <p:nvPr/>
        </p:nvSpPr>
        <p:spPr>
          <a:xfrm>
            <a:off x="10396353" y="5001587"/>
            <a:ext cx="10751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Sleep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hteraccolade 10">
            <a:extLst>
              <a:ext uri="{FF2B5EF4-FFF2-40B4-BE49-F238E27FC236}">
                <a16:creationId xmlns:a16="http://schemas.microsoft.com/office/drawing/2014/main" id="{658F7F2A-2B93-AF65-2BCD-CB4806EB0A29}"/>
              </a:ext>
            </a:extLst>
          </p:cNvPr>
          <p:cNvSpPr/>
          <p:nvPr/>
        </p:nvSpPr>
        <p:spPr>
          <a:xfrm rot="5400000">
            <a:off x="2967015" y="4189826"/>
            <a:ext cx="635612" cy="684754"/>
          </a:xfrm>
          <a:prstGeom prst="rightBrace">
            <a:avLst/>
          </a:prstGeom>
          <a:ln w="571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eraccolade 11">
            <a:extLst>
              <a:ext uri="{FF2B5EF4-FFF2-40B4-BE49-F238E27FC236}">
                <a16:creationId xmlns:a16="http://schemas.microsoft.com/office/drawing/2014/main" id="{5B844402-5FF7-C1C5-D808-3D3B7C5189A0}"/>
              </a:ext>
            </a:extLst>
          </p:cNvPr>
          <p:cNvSpPr/>
          <p:nvPr/>
        </p:nvSpPr>
        <p:spPr>
          <a:xfrm rot="5400000">
            <a:off x="1610028" y="3542648"/>
            <a:ext cx="572982" cy="2041741"/>
          </a:xfrm>
          <a:prstGeom prst="rightBrace">
            <a:avLst/>
          </a:prstGeom>
          <a:ln w="571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eraccolade 12">
            <a:extLst>
              <a:ext uri="{FF2B5EF4-FFF2-40B4-BE49-F238E27FC236}">
                <a16:creationId xmlns:a16="http://schemas.microsoft.com/office/drawing/2014/main" id="{72F7CCE5-3293-EA88-67DD-469C60E64F1A}"/>
              </a:ext>
            </a:extLst>
          </p:cNvPr>
          <p:cNvSpPr/>
          <p:nvPr/>
        </p:nvSpPr>
        <p:spPr>
          <a:xfrm rot="5400000">
            <a:off x="5999356" y="2013428"/>
            <a:ext cx="614736" cy="5183685"/>
          </a:xfrm>
          <a:prstGeom prst="rightBrace">
            <a:avLst/>
          </a:prstGeom>
          <a:ln w="571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eraccolade 13">
            <a:extLst>
              <a:ext uri="{FF2B5EF4-FFF2-40B4-BE49-F238E27FC236}">
                <a16:creationId xmlns:a16="http://schemas.microsoft.com/office/drawing/2014/main" id="{247EB602-5AE1-904D-DB40-A0A51C986FD4}"/>
              </a:ext>
            </a:extLst>
          </p:cNvPr>
          <p:cNvSpPr/>
          <p:nvPr/>
        </p:nvSpPr>
        <p:spPr>
          <a:xfrm rot="5400000">
            <a:off x="9380515" y="3790683"/>
            <a:ext cx="590255" cy="1492111"/>
          </a:xfrm>
          <a:prstGeom prst="rightBrace">
            <a:avLst/>
          </a:prstGeom>
          <a:ln w="571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eraccolade 14">
            <a:extLst>
              <a:ext uri="{FF2B5EF4-FFF2-40B4-BE49-F238E27FC236}">
                <a16:creationId xmlns:a16="http://schemas.microsoft.com/office/drawing/2014/main" id="{E3B0BFFE-FD7C-D10C-6673-D8378B714014}"/>
              </a:ext>
            </a:extLst>
          </p:cNvPr>
          <p:cNvSpPr/>
          <p:nvPr/>
        </p:nvSpPr>
        <p:spPr>
          <a:xfrm rot="5400000">
            <a:off x="10423729" y="4244254"/>
            <a:ext cx="635612" cy="684754"/>
          </a:xfrm>
          <a:prstGeom prst="rightBrace">
            <a:avLst/>
          </a:prstGeom>
          <a:ln w="5715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488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-2966308" y="2397925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8055835" y="1980735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96738" y="1552208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057" y="831257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0509" y="1555862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59" y="1419459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386" y="3808332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8651321" y="908482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-2431215" y="1389349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0803882" y="5860537"/>
            <a:ext cx="1010049" cy="6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Repeated</a:t>
            </a:r>
            <a:r>
              <a:rPr lang="nl-BE">
                <a:latin typeface="Calibri"/>
                <a:ea typeface="Verdana"/>
                <a:cs typeface="Calibri"/>
              </a:rPr>
              <a:t> </a:t>
            </a:r>
            <a:r>
              <a:rPr lang="nl-BE" err="1">
                <a:latin typeface="Calibri"/>
                <a:ea typeface="Verdana"/>
                <a:cs typeface="Calibri"/>
              </a:rPr>
              <a:t>transmissions</a:t>
            </a:r>
            <a:endParaRPr lang="nl-BE" err="1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pic>
        <p:nvPicPr>
          <p:cNvPr id="19" name="Tijdelijke aanduiding voor inhoud 18" descr="Afbeelding met schermopname, tekst, scherm&#10;&#10;Automatisch gegenereerde beschrijving">
            <a:extLst>
              <a:ext uri="{FF2B5EF4-FFF2-40B4-BE49-F238E27FC236}">
                <a16:creationId xmlns:a16="http://schemas.microsoft.com/office/drawing/2014/main" id="{327522A1-56DF-503A-AFCC-045592B2902E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rcRect r="52861"/>
          <a:stretch/>
        </p:blipFill>
        <p:spPr>
          <a:xfrm>
            <a:off x="1035432" y="1408176"/>
            <a:ext cx="9805013" cy="4514914"/>
          </a:xfrm>
        </p:spPr>
      </p:pic>
    </p:spTree>
    <p:extLst>
      <p:ext uri="{BB962C8B-B14F-4D97-AF65-F5344CB8AC3E}">
        <p14:creationId xmlns:p14="http://schemas.microsoft.com/office/powerpoint/2010/main" val="202377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Active time </a:t>
            </a:r>
            <a:r>
              <a:rPr lang="nl-BE" err="1">
                <a:latin typeface="Calibri"/>
                <a:ea typeface="Verdana"/>
                <a:cs typeface="Calibri"/>
              </a:rPr>
              <a:t>during</a:t>
            </a:r>
            <a:r>
              <a:rPr lang="nl-BE">
                <a:latin typeface="Calibri"/>
                <a:ea typeface="Verdana"/>
                <a:cs typeface="Calibri"/>
              </a:rPr>
              <a:t> sleep</a:t>
            </a:r>
            <a:endParaRPr lang="nl-BE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pic>
        <p:nvPicPr>
          <p:cNvPr id="8" name="Tijdelijke aanduiding voor inhoud 7" descr="Afbeelding met tekst, schermopname, Perceel&#10;&#10;Automatisch gegenereerde beschrijving">
            <a:extLst>
              <a:ext uri="{FF2B5EF4-FFF2-40B4-BE49-F238E27FC236}">
                <a16:creationId xmlns:a16="http://schemas.microsoft.com/office/drawing/2014/main" id="{8279002D-3964-849E-A8F8-85614CECD72A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622300" y="3951688"/>
            <a:ext cx="10943420" cy="2466711"/>
          </a:xfrm>
        </p:spPr>
      </p:pic>
      <p:pic>
        <p:nvPicPr>
          <p:cNvPr id="9" name="Afbeelding 8" descr="Afbeelding met tekst, schermopname, Perceel&#10;&#10;Automatisch gegenereerde beschrijving">
            <a:extLst>
              <a:ext uri="{FF2B5EF4-FFF2-40B4-BE49-F238E27FC236}">
                <a16:creationId xmlns:a16="http://schemas.microsoft.com/office/drawing/2014/main" id="{1AFC028E-8908-8D0D-7FB5-05B4C8B6A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4" y="1479779"/>
            <a:ext cx="10943421" cy="246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D4966941-06AE-1A68-DC0B-CC8D387D126A}"/>
                  </a:ext>
                </a:extLst>
              </p14:cNvPr>
              <p14:cNvContentPartPr/>
              <p14:nvPr/>
            </p14:nvContentPartPr>
            <p14:xfrm>
              <a:off x="2202927" y="2965373"/>
              <a:ext cx="30064" cy="458104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D4966941-06AE-1A68-DC0B-CC8D387D12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5242" y="2947394"/>
                <a:ext cx="65080" cy="493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5E21DC7-A93E-0B3C-FF15-F0CE70E39A70}"/>
                  </a:ext>
                </a:extLst>
              </p14:cNvPr>
              <p14:cNvContentPartPr/>
              <p14:nvPr/>
            </p14:nvContentPartPr>
            <p14:xfrm>
              <a:off x="2157470" y="3314727"/>
              <a:ext cx="146504" cy="103301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5E21DC7-A93E-0B3C-FF15-F0CE70E39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9516" y="3296793"/>
                <a:ext cx="182053" cy="13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88A36BF5-8EBF-7988-315C-0E5E9395AC9D}"/>
                  </a:ext>
                </a:extLst>
              </p14:cNvPr>
              <p14:cNvContentPartPr/>
              <p14:nvPr/>
            </p14:nvContentPartPr>
            <p14:xfrm>
              <a:off x="2152555" y="3305060"/>
              <a:ext cx="151805" cy="13962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88A36BF5-8EBF-7988-315C-0E5E9395AC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4611" y="3287607"/>
                <a:ext cx="187334" cy="48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EA6CEC5D-3B55-308C-754F-77388952A6FA}"/>
                  </a:ext>
                </a:extLst>
              </p14:cNvPr>
              <p14:cNvContentPartPr/>
              <p14:nvPr/>
            </p14:nvContentPartPr>
            <p14:xfrm>
              <a:off x="2864385" y="2937831"/>
              <a:ext cx="18794" cy="458008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EA6CEC5D-3B55-308C-754F-77388952A6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46983" y="2919842"/>
                <a:ext cx="53250" cy="493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55375CB4-0E89-AAA5-6B89-EE491CE20C59}"/>
                  </a:ext>
                </a:extLst>
              </p14:cNvPr>
              <p14:cNvContentPartPr/>
              <p14:nvPr/>
            </p14:nvContentPartPr>
            <p14:xfrm>
              <a:off x="2761491" y="3311774"/>
              <a:ext cx="167575" cy="100373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55375CB4-0E89-AAA5-6B89-EE491CE20C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3511" y="3293850"/>
                <a:ext cx="203176" cy="135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408D8D5-51D9-93C5-661F-9C65DAD0312B}"/>
                  </a:ext>
                </a:extLst>
              </p14:cNvPr>
              <p14:cNvContentPartPr/>
              <p14:nvPr/>
            </p14:nvContentPartPr>
            <p14:xfrm>
              <a:off x="3296016" y="2928650"/>
              <a:ext cx="27805" cy="476536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408D8D5-51D9-93C5-661F-9C65DAD031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78418" y="2910654"/>
                <a:ext cx="62649" cy="512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9BA5FF8-7169-5699-FAA0-5A557F6BC98F}"/>
                  </a:ext>
                </a:extLst>
              </p14:cNvPr>
              <p14:cNvContentPartPr/>
              <p14:nvPr/>
            </p14:nvContentPartPr>
            <p14:xfrm>
              <a:off x="3143154" y="3293938"/>
              <a:ext cx="172647" cy="141107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9BA5FF8-7169-5699-FAA0-5A557F6BC98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5170" y="3275985"/>
                <a:ext cx="208255" cy="176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0380CF7E-056B-F200-FD6A-4DD1B673C232}"/>
                  </a:ext>
                </a:extLst>
              </p14:cNvPr>
              <p14:cNvContentPartPr/>
              <p14:nvPr/>
            </p14:nvContentPartPr>
            <p14:xfrm>
              <a:off x="3317805" y="5627783"/>
              <a:ext cx="9180" cy="298116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0380CF7E-056B-F200-FD6A-4DD1B673C2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0805" y="5609803"/>
                <a:ext cx="62640" cy="33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186D8BD2-5F62-66E4-98BE-2DA91F74549A}"/>
                  </a:ext>
                </a:extLst>
              </p14:cNvPr>
              <p14:cNvContentPartPr/>
              <p14:nvPr/>
            </p14:nvContentPartPr>
            <p14:xfrm>
              <a:off x="3228840" y="5837071"/>
              <a:ext cx="150219" cy="128846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186D8BD2-5F62-66E4-98BE-2DA91F7454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0871" y="5819076"/>
                <a:ext cx="185797" cy="16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D4FFD269-DCF5-F7B5-8465-C5F9346F6945}"/>
                  </a:ext>
                </a:extLst>
              </p14:cNvPr>
              <p14:cNvContentPartPr/>
              <p14:nvPr/>
            </p14:nvContentPartPr>
            <p14:xfrm>
              <a:off x="3745735" y="5636964"/>
              <a:ext cx="9180" cy="320934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D4FFD269-DCF5-F7B5-8465-C5F9346F694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86735" y="5618974"/>
                <a:ext cx="918000" cy="35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344995-A3CE-C89C-826A-5A1F5948E09A}"/>
                  </a:ext>
                </a:extLst>
              </p14:cNvPr>
              <p14:cNvContentPartPr/>
              <p14:nvPr/>
            </p14:nvContentPartPr>
            <p14:xfrm>
              <a:off x="3644747" y="5829759"/>
              <a:ext cx="175728" cy="143322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344995-A3CE-C89C-826A-5A1F5948E0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26779" y="5811844"/>
                <a:ext cx="211305" cy="178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B445081C-AE61-47C5-F274-30D43B017D03}"/>
                  </a:ext>
                </a:extLst>
              </p14:cNvPr>
              <p14:cNvContentPartPr/>
              <p14:nvPr/>
            </p14:nvContentPartPr>
            <p14:xfrm>
              <a:off x="4305758" y="5581879"/>
              <a:ext cx="55473" cy="357402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B445081C-AE61-47C5-F274-30D43B017D0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87863" y="5563901"/>
                <a:ext cx="90904" cy="39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5E6603DF-5EA5-B674-171D-1448741FDF65}"/>
                  </a:ext>
                </a:extLst>
              </p14:cNvPr>
              <p14:cNvContentPartPr/>
              <p14:nvPr/>
            </p14:nvContentPartPr>
            <p14:xfrm>
              <a:off x="4277459" y="5775103"/>
              <a:ext cx="138876" cy="167494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5E6603DF-5EA5-B674-171D-1448741FDF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9516" y="5757132"/>
                <a:ext cx="174402" cy="203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10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42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Reinitialize</a:t>
            </a:r>
            <a:r>
              <a:rPr lang="nl-BE">
                <a:latin typeface="Calibri"/>
                <a:ea typeface="Verdana"/>
                <a:cs typeface="Calibri"/>
              </a:rPr>
              <a:t> </a:t>
            </a:r>
            <a:r>
              <a:rPr lang="nl-BE" err="1">
                <a:latin typeface="Calibri"/>
                <a:ea typeface="Verdana"/>
                <a:cs typeface="Calibri"/>
              </a:rPr>
              <a:t>settings</a:t>
            </a:r>
            <a:r>
              <a:rPr lang="nl-BE">
                <a:latin typeface="Calibri"/>
                <a:ea typeface="Verdana"/>
                <a:cs typeface="Calibri"/>
              </a:rPr>
              <a:t> </a:t>
            </a:r>
            <a:r>
              <a:rPr lang="nl-BE" err="1">
                <a:latin typeface="Calibri"/>
                <a:ea typeface="Verdana"/>
                <a:cs typeface="Calibri"/>
              </a:rPr>
              <a:t>after</a:t>
            </a:r>
            <a:r>
              <a:rPr lang="nl-BE">
                <a:latin typeface="Calibri"/>
                <a:ea typeface="Verdana"/>
                <a:cs typeface="Calibri"/>
              </a:rPr>
              <a:t> long sleep</a:t>
            </a:r>
            <a:endParaRPr lang="nl-BE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pic>
        <p:nvPicPr>
          <p:cNvPr id="3" name="Tijdelijke aanduiding voor inhoud 2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B3360D9B-CC6A-7EB6-DF2D-D51034A4E9D7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372406" y="1718133"/>
            <a:ext cx="11440438" cy="257461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A9AC1808-76DC-1335-4907-5D54994DB6BF}"/>
                  </a:ext>
                </a:extLst>
              </p14:cNvPr>
              <p14:cNvContentPartPr/>
              <p14:nvPr/>
            </p14:nvContentPartPr>
            <p14:xfrm>
              <a:off x="3977779" y="3256615"/>
              <a:ext cx="6424987" cy="41279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A9AC1808-76DC-1335-4907-5D54994DB6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9780" y="3238621"/>
                <a:ext cx="6460625" cy="448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D5361E3D-AE7B-C7AB-11BA-8359E47A454A}"/>
                  </a:ext>
                </a:extLst>
              </p14:cNvPr>
              <p14:cNvContentPartPr/>
              <p14:nvPr/>
            </p14:nvContentPartPr>
            <p14:xfrm>
              <a:off x="10381072" y="3684165"/>
              <a:ext cx="675658" cy="558474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D5361E3D-AE7B-C7AB-11BA-8359E47A4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63083" y="3666173"/>
                <a:ext cx="711276" cy="594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6E731942-5752-5981-1A31-CF8469DF8D10}"/>
                  </a:ext>
                </a:extLst>
              </p14:cNvPr>
              <p14:cNvContentPartPr/>
              <p14:nvPr/>
            </p14:nvContentPartPr>
            <p14:xfrm>
              <a:off x="3672284" y="3442638"/>
              <a:ext cx="298377" cy="959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6E731942-5752-5981-1A31-CF8469DF8D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4309" y="3425513"/>
                <a:ext cx="333967" cy="4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33639C3B-046E-DC4F-0115-CF50364767D8}"/>
                  </a:ext>
                </a:extLst>
              </p14:cNvPr>
              <p14:cNvContentPartPr/>
              <p14:nvPr/>
            </p14:nvContentPartPr>
            <p14:xfrm>
              <a:off x="1134236" y="3433590"/>
              <a:ext cx="2519691" cy="835675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33639C3B-046E-DC4F-0115-CF50364767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6238" y="3415603"/>
                <a:ext cx="2555327" cy="87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B713BFE1-D784-3118-EAF2-F4F687D6A9BE}"/>
                  </a:ext>
                </a:extLst>
              </p14:cNvPr>
              <p14:cNvContentPartPr/>
              <p14:nvPr/>
            </p14:nvContentPartPr>
            <p14:xfrm>
              <a:off x="915581" y="4223231"/>
              <a:ext cx="404557" cy="1254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B713BFE1-D784-3118-EAF2-F4F687D6A9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585" y="4205814"/>
                <a:ext cx="440190" cy="47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912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43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Verdana"/>
                <a:cs typeface="Calibri"/>
              </a:rPr>
              <a:t>Demo</a:t>
            </a:r>
            <a:endParaRPr lang="nl-BE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pic>
        <p:nvPicPr>
          <p:cNvPr id="6" name="Onlinemedia 5" title="LoRa fully functioning">
            <a:hlinkClick r:id="" action="ppaction://media"/>
            <a:extLst>
              <a:ext uri="{FF2B5EF4-FFF2-40B4-BE49-F238E27FC236}">
                <a16:creationId xmlns:a16="http://schemas.microsoft.com/office/drawing/2014/main" id="{A846D3D0-EB87-A912-1BEB-227A7D0086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77859" y="1576329"/>
            <a:ext cx="7837872" cy="4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27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Calibri"/>
                <a:ea typeface="Calibri"/>
                <a:cs typeface="Calibri"/>
              </a:rPr>
              <a:t>Sensing</a:t>
            </a:r>
            <a:endParaRPr lang="nl-NL" err="1">
              <a:ea typeface="Calibri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5988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Sensing</a:t>
            </a:r>
            <a:r>
              <a:rPr lang="nl-BE">
                <a:latin typeface="Calibri"/>
                <a:ea typeface="Verdana"/>
                <a:cs typeface="Calibri"/>
              </a:rPr>
              <a:t> (SHT40)</a:t>
            </a:r>
            <a:endParaRPr lang="nl-NL" sz="1600" b="0">
              <a:solidFill>
                <a:srgbClr val="002E65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EA3D0CD-CB77-C355-26D6-D00D927C06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58276" y="1580356"/>
            <a:ext cx="5307799" cy="4115063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/>
            <a:endParaRPr lang="nl-NL" dirty="0">
              <a:ea typeface="Verdana"/>
              <a:cs typeface="Calibri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4C6B514-1319-7292-93DD-FAEBCE09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15" y="171849"/>
            <a:ext cx="3076575" cy="3086100"/>
          </a:xfrm>
          <a:prstGeom prst="rect">
            <a:avLst/>
          </a:prstGeom>
        </p:spPr>
      </p:pic>
      <p:pic>
        <p:nvPicPr>
          <p:cNvPr id="5" name="Afbeelding 4" descr="Afbeelding met Elektronische engineering, elektronica, Stroomkring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A586DCBD-63F1-689F-C3A4-C5715AF5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870" y="3899958"/>
            <a:ext cx="3133725" cy="2343150"/>
          </a:xfrm>
          <a:prstGeom prst="rect">
            <a:avLst/>
          </a:prstGeom>
        </p:spPr>
      </p:pic>
      <p:pic>
        <p:nvPicPr>
          <p:cNvPr id="6" name="Afbeelding 5" descr="Microbit and SHT40 Digital Humidity Sensor Arduino example - Microbit  learning">
            <a:extLst>
              <a:ext uri="{FF2B5EF4-FFF2-40B4-BE49-F238E27FC236}">
                <a16:creationId xmlns:a16="http://schemas.microsoft.com/office/drawing/2014/main" id="{62260A1A-BBB4-D299-14D6-07A5CCD8B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934" y="3897511"/>
            <a:ext cx="3056466" cy="2348044"/>
          </a:xfrm>
          <a:prstGeom prst="rect">
            <a:avLst/>
          </a:prstGeom>
        </p:spPr>
      </p:pic>
      <p:pic>
        <p:nvPicPr>
          <p:cNvPr id="4" name="Afbeelding 3" descr="Afbeelding met tekst, schermopname, Perceel, diagram&#10;&#10;Door AI gegenereerde inhoud is mogelijk onjuist.">
            <a:extLst>
              <a:ext uri="{FF2B5EF4-FFF2-40B4-BE49-F238E27FC236}">
                <a16:creationId xmlns:a16="http://schemas.microsoft.com/office/drawing/2014/main" id="{545881B7-D2A0-3EBA-3A38-41DC1CD0D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349" y="5174229"/>
            <a:ext cx="4051792" cy="16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1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46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Calibri"/>
                <a:ea typeface="Verdana"/>
                <a:cs typeface="Calibri"/>
              </a:rPr>
              <a:t>Sensing</a:t>
            </a:r>
            <a:r>
              <a:rPr lang="nl-BE" dirty="0">
                <a:latin typeface="Calibri"/>
                <a:ea typeface="Verdana"/>
                <a:cs typeface="Calibri"/>
              </a:rPr>
              <a:t> (LTR-329)</a:t>
            </a:r>
            <a:endParaRPr lang="nl-NL" sz="1600" b="0" dirty="0">
              <a:solidFill>
                <a:srgbClr val="002E65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EA3D0CD-CB77-C355-26D6-D00D927C06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58276" y="1580356"/>
            <a:ext cx="5307799" cy="4115063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/>
            <a:r>
              <a:rPr lang="nl-NL" dirty="0">
                <a:ea typeface="Verdana"/>
                <a:cs typeface="Calibri Light"/>
              </a:rPr>
              <a:t>STM </a:t>
            </a:r>
            <a:r>
              <a:rPr lang="nl-NL" dirty="0" err="1">
                <a:ea typeface="Verdana"/>
                <a:cs typeface="Calibri Light"/>
              </a:rPr>
              <a:t>communicates</a:t>
            </a:r>
            <a:r>
              <a:rPr lang="nl-NL" dirty="0">
                <a:ea typeface="Verdana"/>
                <a:cs typeface="Calibri Light"/>
              </a:rPr>
              <a:t> </a:t>
            </a:r>
            <a:r>
              <a:rPr lang="nl-NL" dirty="0" err="1">
                <a:ea typeface="Verdana"/>
                <a:cs typeface="Calibri Light"/>
              </a:rPr>
              <a:t>with</a:t>
            </a:r>
            <a:r>
              <a:rPr lang="nl-NL" dirty="0">
                <a:ea typeface="Verdana"/>
                <a:cs typeface="Calibri Light"/>
              </a:rPr>
              <a:t> </a:t>
            </a:r>
            <a:r>
              <a:rPr lang="nl-NL" dirty="0" err="1">
                <a:ea typeface="Verdana"/>
                <a:cs typeface="Calibri Light"/>
              </a:rPr>
              <a:t>Enviromental</a:t>
            </a:r>
            <a:r>
              <a:rPr lang="nl-NL" dirty="0">
                <a:ea typeface="Verdana"/>
                <a:cs typeface="Calibri Light"/>
              </a:rPr>
              <a:t> sensors </a:t>
            </a:r>
            <a:r>
              <a:rPr lang="nl-NL" dirty="0" err="1">
                <a:ea typeface="Verdana"/>
                <a:cs typeface="Calibri Light"/>
              </a:rPr>
              <a:t>with</a:t>
            </a:r>
            <a:r>
              <a:rPr lang="nl-NL" dirty="0">
                <a:ea typeface="Verdana"/>
                <a:cs typeface="Calibri Light"/>
              </a:rPr>
              <a:t> I2C protocol.</a:t>
            </a:r>
          </a:p>
          <a:p>
            <a:pPr marL="182245" indent="-182245"/>
            <a:r>
              <a:rPr lang="nl-NL" dirty="0">
                <a:ea typeface="Verdana"/>
                <a:cs typeface="Calibri Light"/>
              </a:rPr>
              <a:t>0.01 lux – 64k lux</a:t>
            </a:r>
          </a:p>
          <a:p>
            <a:pPr marL="182245" indent="-182245"/>
            <a:endParaRPr lang="nl-NL" dirty="0"/>
          </a:p>
        </p:txBody>
      </p:sp>
      <p:pic>
        <p:nvPicPr>
          <p:cNvPr id="5" name="Afbeelding 4" descr="Afbeelding met Elektronische engineering, elektronica, Stroomkringonderdeel, Passief stroomkringonderdeel&#10;&#10;Automatisch gegenereerde beschrijving">
            <a:extLst>
              <a:ext uri="{FF2B5EF4-FFF2-40B4-BE49-F238E27FC236}">
                <a16:creationId xmlns:a16="http://schemas.microsoft.com/office/drawing/2014/main" id="{A586DCBD-63F1-689F-C3A4-C5715AF5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31" y="255297"/>
            <a:ext cx="3133725" cy="2343150"/>
          </a:xfrm>
          <a:prstGeom prst="rect">
            <a:avLst/>
          </a:prstGeom>
        </p:spPr>
      </p:pic>
      <p:pic>
        <p:nvPicPr>
          <p:cNvPr id="4" name="Afbeelding 3" descr="Afbeelding met tekst, schermopname, Perceel, diagram&#10;&#10;Door AI gegenereerde inhoud is mogelijk onjuist.">
            <a:extLst>
              <a:ext uri="{FF2B5EF4-FFF2-40B4-BE49-F238E27FC236}">
                <a16:creationId xmlns:a16="http://schemas.microsoft.com/office/drawing/2014/main" id="{545881B7-D2A0-3EBA-3A38-41DC1CD0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03" y="4682305"/>
            <a:ext cx="3820298" cy="1560824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13ABC6F5-202B-4F57-7D29-ED14DE73E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819" y="2589093"/>
            <a:ext cx="3522272" cy="40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0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47</a:t>
            </a:fld>
            <a:endParaRPr lang="nl-BE"/>
          </a:p>
        </p:txBody>
      </p:sp>
      <p:pic>
        <p:nvPicPr>
          <p:cNvPr id="15" name="Tijdelijke aanduiding voor inhoud 14" descr="Afbeelding met tekst, schermopname, scherm, software&#10;&#10;Automatisch gegenereerde beschrijving">
            <a:extLst>
              <a:ext uri="{FF2B5EF4-FFF2-40B4-BE49-F238E27FC236}">
                <a16:creationId xmlns:a16="http://schemas.microsoft.com/office/drawing/2014/main" id="{E3D2B855-17EF-F0FB-3351-C400E1B0560C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2041066" y="1714558"/>
            <a:ext cx="7792528" cy="4455941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421585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48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76F95C2-D3BB-E850-C6CF-E4ECB14493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A3CDC63-12F5-98AA-231C-0A5BE8109C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484052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49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76F95C2-D3BB-E850-C6CF-E4ECB14493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A3CDC63-12F5-98AA-231C-0A5BE8109C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73875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2270273" y="2401869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8055835" y="1980735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43" y="1556152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057" y="831257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072" y="1559806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59" y="1419459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386" y="3808332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8651321" y="908482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2805366" y="1393292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0803882" y="5860537"/>
            <a:ext cx="1010049" cy="6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50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76F95C2-D3BB-E850-C6CF-E4ECB14493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A3CDC63-12F5-98AA-231C-0A5BE8109C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45762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51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76F95C2-D3BB-E850-C6CF-E4ECB14493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A3CDC63-12F5-98AA-231C-0A5BE8109C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3008026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52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C76F95C2-D3BB-E850-C6CF-E4ECB14493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A3CDC63-12F5-98AA-231C-0A5BE8109C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25739FD-2283-960E-8286-7A1E6B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Calibri"/>
                <a:ea typeface="Verdana"/>
                <a:cs typeface="Calibri"/>
              </a:rPr>
              <a:t>Standbymode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3067595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53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Sensing</a:t>
            </a:r>
            <a:r>
              <a:rPr lang="nl-BE">
                <a:latin typeface="Calibri"/>
                <a:ea typeface="Verdana"/>
                <a:cs typeface="Calibri"/>
              </a:rPr>
              <a:t> (PMU6050)</a:t>
            </a:r>
            <a:endParaRPr lang="nl-BE" err="1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9692AA0-8CF3-2586-A678-0CF961F04F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>
                <a:latin typeface="Calibri"/>
                <a:ea typeface="Verdana"/>
                <a:cs typeface="Calibri"/>
              </a:rPr>
              <a:t>     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EA3D0CD-CB77-C355-26D6-D00D927C061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/>
            <a:r>
              <a:rPr lang="nl-NL">
                <a:ea typeface="Verdana"/>
                <a:cs typeface="Calibri Light"/>
              </a:rPr>
              <a:t>STM </a:t>
            </a:r>
            <a:r>
              <a:rPr lang="nl-NL" err="1">
                <a:ea typeface="Verdana"/>
                <a:cs typeface="Calibri Light"/>
              </a:rPr>
              <a:t>communicates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with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gyroscope</a:t>
            </a:r>
            <a:r>
              <a:rPr lang="nl-NL">
                <a:ea typeface="Verdana"/>
                <a:cs typeface="Calibri Light"/>
              </a:rPr>
              <a:t> via I2C</a:t>
            </a:r>
          </a:p>
          <a:p>
            <a:pPr marL="182245" indent="-182245"/>
            <a:r>
              <a:rPr lang="nl-NL" err="1">
                <a:ea typeface="Verdana"/>
                <a:cs typeface="Calibri Light"/>
              </a:rPr>
              <a:t>Temperature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and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acceleration</a:t>
            </a:r>
            <a:r>
              <a:rPr lang="nl-NL">
                <a:ea typeface="Verdana"/>
                <a:cs typeface="Calibri Light"/>
              </a:rPr>
              <a:t> sensors </a:t>
            </a:r>
            <a:r>
              <a:rPr lang="nl-NL" err="1">
                <a:ea typeface="Verdana"/>
                <a:cs typeface="Calibri Light"/>
              </a:rPr>
              <a:t>deactivated</a:t>
            </a:r>
            <a:endParaRPr lang="nl-NL" err="1"/>
          </a:p>
          <a:p>
            <a:pPr marL="182245" indent="-182245"/>
            <a:r>
              <a:rPr lang="nl-NL">
                <a:ea typeface="Verdana"/>
                <a:cs typeface="Calibri Light"/>
              </a:rPr>
              <a:t>The </a:t>
            </a:r>
            <a:r>
              <a:rPr lang="nl-NL" err="1">
                <a:ea typeface="Verdana"/>
                <a:cs typeface="Calibri Light"/>
              </a:rPr>
              <a:t>gyroscope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measurements</a:t>
            </a:r>
            <a:r>
              <a:rPr lang="nl-NL">
                <a:ea typeface="Verdana"/>
                <a:cs typeface="Calibri Light"/>
              </a:rPr>
              <a:t> are a </a:t>
            </a:r>
            <a:r>
              <a:rPr lang="nl-NL" err="1">
                <a:ea typeface="Verdana"/>
                <a:cs typeface="Calibri Light"/>
              </a:rPr>
              <a:t>difference</a:t>
            </a:r>
            <a:r>
              <a:rPr lang="nl-NL">
                <a:ea typeface="Verdana"/>
                <a:cs typeface="Calibri Light"/>
              </a:rPr>
              <a:t> </a:t>
            </a:r>
            <a:r>
              <a:rPr lang="nl-NL" err="1">
                <a:ea typeface="Verdana"/>
                <a:cs typeface="Calibri Light"/>
              </a:rPr>
              <a:t>measurement</a:t>
            </a:r>
            <a:r>
              <a:rPr lang="nl-NL">
                <a:ea typeface="Verdana"/>
                <a:cs typeface="Calibri Light"/>
              </a:rPr>
              <a:t> </a:t>
            </a:r>
          </a:p>
          <a:p>
            <a:pPr marL="182245" indent="-182245"/>
            <a:r>
              <a:rPr lang="nl-NL">
                <a:ea typeface="Verdana"/>
                <a:cs typeface="Calibri Light"/>
              </a:rPr>
              <a:t>High sleep mode </a:t>
            </a:r>
            <a:r>
              <a:rPr lang="nl-NL" err="1">
                <a:ea typeface="Verdana"/>
                <a:cs typeface="Calibri Light"/>
              </a:rPr>
              <a:t>consumption</a:t>
            </a:r>
            <a:r>
              <a:rPr lang="nl-NL">
                <a:ea typeface="Verdana"/>
                <a:cs typeface="Calibri Light"/>
              </a:rPr>
              <a:t> (1.4mA)</a:t>
            </a:r>
          </a:p>
        </p:txBody>
      </p:sp>
      <p:pic>
        <p:nvPicPr>
          <p:cNvPr id="4" name="Afbeelding 3" descr="electroniccats/MPU6050: MPU6050 Arduino Library. MPU-6050 6-axis…">
            <a:extLst>
              <a:ext uri="{FF2B5EF4-FFF2-40B4-BE49-F238E27FC236}">
                <a16:creationId xmlns:a16="http://schemas.microsoft.com/office/drawing/2014/main" id="{7A49EB1D-C9CD-2ECF-9676-2E837CEA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1576614"/>
            <a:ext cx="4176485" cy="412205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6DA75BA-A8CF-4D76-76E2-6658401EB0BF}"/>
              </a:ext>
            </a:extLst>
          </p:cNvPr>
          <p:cNvSpPr txBox="1"/>
          <p:nvPr/>
        </p:nvSpPr>
        <p:spPr>
          <a:xfrm>
            <a:off x="635328" y="6116547"/>
            <a:ext cx="10925060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800" b="1">
                <a:latin typeface="+mn-lt"/>
                <a:ea typeface="Verdana"/>
                <a:cs typeface="Verdana" panose="020B0604030504040204" pitchFamily="34" charset="0"/>
              </a:rPr>
              <a:t>Image </a:t>
            </a:r>
            <a:r>
              <a:rPr lang="nl-NL" sz="800" b="1" err="1">
                <a:latin typeface="+mn-lt"/>
                <a:ea typeface="Verdana"/>
                <a:cs typeface="Verdana" panose="020B0604030504040204" pitchFamily="34" charset="0"/>
              </a:rPr>
              <a:t>from</a:t>
            </a:r>
            <a:r>
              <a:rPr lang="nl-NL" sz="800" b="1">
                <a:latin typeface="+mn-lt"/>
                <a:ea typeface="Verdana"/>
                <a:cs typeface="Verdana" panose="020B0604030504040204" pitchFamily="34" charset="0"/>
              </a:rPr>
              <a:t>: </a:t>
            </a:r>
            <a:r>
              <a:rPr lang="nl-NL" sz="800">
                <a:latin typeface="Trebuchet MS"/>
                <a:ea typeface="Verdana"/>
                <a:cs typeface="Verdana" panose="020B0604030504040204" pitchFamily="34" charset="0"/>
              </a:rPr>
              <a:t>https://user-images.githubusercontent.com/107638696/241324971-43b8fe88-447d-4c2d-9296-4b3aaa50f4ce.png</a:t>
            </a:r>
            <a:endParaRPr lang="nl-NL" sz="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69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54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Sensin</a:t>
            </a:r>
            <a:r>
              <a:rPr lang="nl-BE" err="1">
                <a:latin typeface="Calibri"/>
                <a:ea typeface="Calibri"/>
                <a:cs typeface="Calibri"/>
              </a:rPr>
              <a:t>g</a:t>
            </a:r>
            <a:r>
              <a:rPr lang="nl-BE">
                <a:latin typeface="Calibri"/>
                <a:ea typeface="Calibri"/>
                <a:cs typeface="Calibri"/>
              </a:rPr>
              <a:t> (PMU6050)</a:t>
            </a:r>
            <a:endParaRPr lang="nl-BE" err="1"/>
          </a:p>
        </p:txBody>
      </p:sp>
      <p:pic>
        <p:nvPicPr>
          <p:cNvPr id="12" name="Onlinemedia 11" title="mpu6050">
            <a:hlinkClick r:id="" action="ppaction://media"/>
            <a:extLst>
              <a:ext uri="{FF2B5EF4-FFF2-40B4-BE49-F238E27FC236}">
                <a16:creationId xmlns:a16="http://schemas.microsoft.com/office/drawing/2014/main" id="{A3754DA3-1559-948D-B3AD-4279EAFC0ACD}"/>
              </a:ext>
            </a:extLst>
          </p:cNvPr>
          <p:cNvPicPr>
            <a:picLocks noGrp="1" noRot="1" noChangeAspect="1"/>
          </p:cNvPicPr>
          <p:nvPr>
            <p:ph sz="quarter" idx="2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8503" y="1715724"/>
            <a:ext cx="7750671" cy="4394257"/>
          </a:xfrm>
        </p:spPr>
      </p:pic>
    </p:spTree>
    <p:extLst>
      <p:ext uri="{BB962C8B-B14F-4D97-AF65-F5344CB8AC3E}">
        <p14:creationId xmlns:p14="http://schemas.microsoft.com/office/powerpoint/2010/main" val="3096644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Energy </a:t>
            </a:r>
            <a:r>
              <a:rPr lang="nl-NL" err="1">
                <a:latin typeface="Calibri"/>
                <a:ea typeface="Calibri"/>
                <a:cs typeface="Calibri"/>
              </a:rPr>
              <a:t>Harvesting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3983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Harvesting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56</a:t>
            </a:fld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nl-BE" dirty="0">
              <a:ea typeface="Verdana"/>
              <a:cs typeface="Calibri Light"/>
            </a:endParaRPr>
          </a:p>
          <a:p>
            <a:pPr marL="267970" indent="-267970"/>
            <a:r>
              <a:rPr lang="nl-BE" dirty="0">
                <a:ea typeface="Verdana"/>
                <a:cs typeface="Calibri Light"/>
              </a:rPr>
              <a:t>I2C _HAL_ </a:t>
            </a:r>
            <a:r>
              <a:rPr lang="nl-BE" dirty="0" err="1">
                <a:ea typeface="Verdana"/>
                <a:cs typeface="Calibri Light"/>
              </a:rPr>
              <a:t>libary</a:t>
            </a:r>
            <a:endParaRPr lang="nl-BE" dirty="0">
              <a:ea typeface="Verdana"/>
              <a:cs typeface="Calibri Light"/>
            </a:endParaRPr>
          </a:p>
          <a:p>
            <a:pPr marL="267970" indent="-267970"/>
            <a:r>
              <a:rPr lang="nl-BE" dirty="0" err="1">
                <a:ea typeface="Verdana"/>
                <a:cs typeface="Calibri Light"/>
              </a:rPr>
              <a:t>PRogRaMinG</a:t>
            </a:r>
            <a:r>
              <a:rPr lang="nl-BE" dirty="0">
                <a:ea typeface="Verdana"/>
                <a:cs typeface="Calibri Light"/>
              </a:rPr>
              <a:t> .... </a:t>
            </a:r>
          </a:p>
          <a:p>
            <a:pPr marL="0" indent="0">
              <a:buNone/>
            </a:pPr>
            <a:endParaRPr lang="nl-BE" dirty="0">
              <a:ea typeface="Verdana"/>
              <a:cs typeface="Calibri Light"/>
            </a:endParaRPr>
          </a:p>
          <a:p>
            <a:pPr marL="267970" indent="-267970"/>
            <a:endParaRPr lang="nl-BE"/>
          </a:p>
          <a:p>
            <a:pPr marL="267970" indent="-267970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1717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rgbClr val="002060"/>
                </a:solidFill>
                <a:latin typeface="Arial"/>
                <a:ea typeface="Verdana"/>
                <a:cs typeface="Arial"/>
              </a:rPr>
              <a:t>Energy harvesting so far and expectations</a:t>
            </a:r>
            <a:endParaRPr lang="nl-NL">
              <a:solidFill>
                <a:srgbClr val="002060"/>
              </a:solidFill>
              <a:ea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57</a:t>
            </a:fld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3967" y="1412807"/>
            <a:ext cx="4996187" cy="4720907"/>
          </a:xfrm>
        </p:spPr>
        <p:txBody>
          <a:bodyPr vert="horz" lIns="0" tIns="0" rIns="0" bIns="0" rtlCol="0" anchor="t">
            <a:normAutofit/>
          </a:bodyPr>
          <a:lstStyle/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</p:txBody>
      </p:sp>
      <p:pic>
        <p:nvPicPr>
          <p:cNvPr id="2" name="Afbeelding 1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92F25E09-2D7C-B1B5-85E7-EC6FBF13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7" y="1620222"/>
            <a:ext cx="4578565" cy="5222936"/>
          </a:xfrm>
          <a:prstGeom prst="rect">
            <a:avLst/>
          </a:prstGeom>
        </p:spPr>
      </p:pic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CF56FE36-6E17-5B81-3CD7-9B56AF72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6" y="1622927"/>
            <a:ext cx="4578565" cy="5222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D1D6ADFF-C4A2-8772-D135-DEECC5291ABA}"/>
                  </a:ext>
                </a:extLst>
              </p14:cNvPr>
              <p14:cNvContentPartPr/>
              <p14:nvPr/>
            </p14:nvContentPartPr>
            <p14:xfrm>
              <a:off x="6429107" y="1414354"/>
              <a:ext cx="5216066" cy="5216066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D1D6ADFF-C4A2-8772-D135-DEECC5291A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6111" y="1351362"/>
                <a:ext cx="5341698" cy="534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F67DEE8D-7799-DA44-1A2A-665425F75316}"/>
                  </a:ext>
                </a:extLst>
              </p14:cNvPr>
              <p14:cNvContentPartPr/>
              <p14:nvPr/>
            </p14:nvContentPartPr>
            <p14:xfrm>
              <a:off x="6202239" y="1604294"/>
              <a:ext cx="4865603" cy="4865603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F67DEE8D-7799-DA44-1A2A-665425F753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9241" y="1541301"/>
                <a:ext cx="4991239" cy="49912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508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6088CE4E-CE8F-3C32-4897-E37F2F0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9" y="1711426"/>
            <a:ext cx="3884084" cy="44802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The goal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58</a:t>
            </a:fld>
            <a:endParaRPr lang="nl-BE"/>
          </a:p>
        </p:txBody>
      </p:sp>
      <p:pic>
        <p:nvPicPr>
          <p:cNvPr id="2" name="Afbeelding 1" descr="MPT2.4-21 Classic Application Series Electronic Component Solar Panel">
            <a:extLst>
              <a:ext uri="{FF2B5EF4-FFF2-40B4-BE49-F238E27FC236}">
                <a16:creationId xmlns:a16="http://schemas.microsoft.com/office/drawing/2014/main" id="{A3AE37A5-69A5-7B11-3A7A-7DAF477D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94" y="5344201"/>
            <a:ext cx="2857500" cy="1171575"/>
          </a:xfrm>
          <a:prstGeom prst="rect">
            <a:avLst/>
          </a:prstGeom>
        </p:spPr>
      </p:pic>
      <p:pic>
        <p:nvPicPr>
          <p:cNvPr id="4" name="Afbeelding 3" descr="Afbeelding met tube&#10;&#10;Door AI gegenereerde inhoud is mogelijk onjuist.">
            <a:extLst>
              <a:ext uri="{FF2B5EF4-FFF2-40B4-BE49-F238E27FC236}">
                <a16:creationId xmlns:a16="http://schemas.microsoft.com/office/drawing/2014/main" id="{8AA222B9-545A-F9BF-0405-C67C1C3B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161" y="1302975"/>
            <a:ext cx="1283317" cy="1104164"/>
          </a:xfrm>
          <a:prstGeom prst="rect">
            <a:avLst/>
          </a:prstGeom>
        </p:spPr>
      </p:pic>
      <p:pic>
        <p:nvPicPr>
          <p:cNvPr id="10" name="Afbeelding 9" descr="Afbeelding met elektronica, Elektronische engineering, stroomkring, Elektronisch onderdeel&#10;&#10;Door AI gegenereerde inhoud is mogelijk onjuist.">
            <a:extLst>
              <a:ext uri="{FF2B5EF4-FFF2-40B4-BE49-F238E27FC236}">
                <a16:creationId xmlns:a16="http://schemas.microsoft.com/office/drawing/2014/main" id="{AA3CDBDC-F8EE-1D14-51A2-C60CC78F3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760" y="1304835"/>
            <a:ext cx="1972414" cy="1480689"/>
          </a:xfrm>
          <a:prstGeom prst="rect">
            <a:avLst/>
          </a:prstGeom>
        </p:spPr>
      </p:pic>
      <p:pic>
        <p:nvPicPr>
          <p:cNvPr id="12" name="Afbeelding 11" descr="Afbeelding met stroomkring, Elektronische engineering, elektronica, Elektronisch onderdeel&#10;&#10;Door AI gegenereerde inhoud is mogelijk onjuist.">
            <a:extLst>
              <a:ext uri="{FF2B5EF4-FFF2-40B4-BE49-F238E27FC236}">
                <a16:creationId xmlns:a16="http://schemas.microsoft.com/office/drawing/2014/main" id="{56488A12-7682-3BE9-4C98-1E8CC23E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438" y="1211942"/>
            <a:ext cx="2644775" cy="1875426"/>
          </a:xfrm>
          <a:prstGeom prst="rect">
            <a:avLst/>
          </a:prstGeom>
        </p:spPr>
      </p:pic>
      <p:pic>
        <p:nvPicPr>
          <p:cNvPr id="14" name="Afbeelding 13" descr="Afbeelding met tekst, elektronica, stroomkring, Elektronische engineering&#10;&#10;Door AI gegenereerde inhoud is mogelijk onjuist.">
            <a:extLst>
              <a:ext uri="{FF2B5EF4-FFF2-40B4-BE49-F238E27FC236}">
                <a16:creationId xmlns:a16="http://schemas.microsoft.com/office/drawing/2014/main" id="{C98112D6-4756-ECBF-6B34-AEA591436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594" y="3318034"/>
            <a:ext cx="1459142" cy="1858394"/>
          </a:xfrm>
          <a:prstGeom prst="rect">
            <a:avLst/>
          </a:prstGeom>
        </p:spPr>
      </p:pic>
      <p:pic>
        <p:nvPicPr>
          <p:cNvPr id="16" name="Afbeelding 15" descr="Afbeelding met tekst, stroomkring, Elektronische engineering, Elektronisch onderdeel&#10;&#10;Door AI gegenereerde inhoud is mogelijk onjuist.">
            <a:extLst>
              <a:ext uri="{FF2B5EF4-FFF2-40B4-BE49-F238E27FC236}">
                <a16:creationId xmlns:a16="http://schemas.microsoft.com/office/drawing/2014/main" id="{27313B89-FCDD-1D34-4C44-3A1D33779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31036" y="2495695"/>
            <a:ext cx="1457844" cy="390751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79DAD77-A8D6-7274-6A6A-9AD81EA53559}"/>
              </a:ext>
            </a:extLst>
          </p:cNvPr>
          <p:cNvSpPr txBox="1"/>
          <p:nvPr/>
        </p:nvSpPr>
        <p:spPr>
          <a:xfrm>
            <a:off x="4828426" y="794496"/>
            <a:ext cx="298237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SHT40(1.08 - 3.6)V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2E826C6-2A08-C732-353F-A5D3CC48484F}"/>
              </a:ext>
            </a:extLst>
          </p:cNvPr>
          <p:cNvSpPr txBox="1"/>
          <p:nvPr/>
        </p:nvSpPr>
        <p:spPr>
          <a:xfrm>
            <a:off x="8187159" y="789008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LTR-329(2.4 - 3.6)V</a:t>
            </a:r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B20B494-C53B-9E3E-8581-56CADBE88DC7}"/>
              </a:ext>
            </a:extLst>
          </p:cNvPr>
          <p:cNvSpPr txBox="1"/>
          <p:nvPr/>
        </p:nvSpPr>
        <p:spPr>
          <a:xfrm>
            <a:off x="7319057" y="3219691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STM(3 - 3.6)V</a:t>
            </a:r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2E2A31E-DE90-301D-9F4A-E63F1D989B3C}"/>
              </a:ext>
            </a:extLst>
          </p:cNvPr>
          <p:cNvSpPr txBox="1"/>
          <p:nvPr/>
        </p:nvSpPr>
        <p:spPr>
          <a:xfrm>
            <a:off x="5225969" y="2872451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BLE(1.7 - 3.3)V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543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10247"/>
            <a:ext cx="10944226" cy="791794"/>
          </a:xfrm>
        </p:spPr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Do we even have enough power ??? ^^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59</a:t>
            </a:fld>
            <a:endParaRPr lang="nl-BE"/>
          </a:p>
        </p:txBody>
      </p:sp>
      <p:pic>
        <p:nvPicPr>
          <p:cNvPr id="2" name="Afbeelding 1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6F2AFC29-9EBE-2A6F-FC41-EC30E038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7" y="821645"/>
            <a:ext cx="9572625" cy="294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4EDD7568-B97E-AF40-81E4-8DDB109F9BF9}"/>
                  </a:ext>
                </a:extLst>
              </p14:cNvPr>
              <p14:cNvContentPartPr/>
              <p14:nvPr/>
            </p14:nvContentPartPr>
            <p14:xfrm>
              <a:off x="485611" y="2745000"/>
              <a:ext cx="356183" cy="663753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4EDD7568-B97E-AF40-81E4-8DDB109F9B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982" y="2727372"/>
                <a:ext cx="391801" cy="699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AC7E8DA-7C50-DD3C-72DE-B826A56FD547}"/>
                  </a:ext>
                </a:extLst>
              </p14:cNvPr>
              <p14:cNvContentPartPr/>
              <p14:nvPr/>
            </p14:nvContentPartPr>
            <p14:xfrm>
              <a:off x="9990371" y="2815949"/>
              <a:ext cx="332603" cy="59209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AC7E8DA-7C50-DD3C-72DE-B826A56FD5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2392" y="2797963"/>
                <a:ext cx="368201" cy="627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F445E931-660E-BCAC-4B29-4FFBCB8AD798}"/>
                  </a:ext>
                </a:extLst>
              </p14:cNvPr>
              <p14:cNvContentPartPr/>
              <p14:nvPr/>
            </p14:nvContentPartPr>
            <p14:xfrm>
              <a:off x="3314567" y="4130057"/>
              <a:ext cx="13153" cy="13153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F445E931-660E-BCAC-4B29-4FFBCB8AD7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0070" y="3485560"/>
                <a:ext cx="1315300" cy="131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73CAACEC-44D7-AA64-B4B8-EA1A7BA42916}"/>
                  </a:ext>
                </a:extLst>
              </p14:cNvPr>
              <p14:cNvContentPartPr/>
              <p14:nvPr/>
            </p14:nvContentPartPr>
            <p14:xfrm>
              <a:off x="4340505" y="4222128"/>
              <a:ext cx="13153" cy="13153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73CAACEC-44D7-AA64-B4B8-EA1A7BA42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2855" y="3577631"/>
                <a:ext cx="1315300" cy="131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93FB737A-0B37-9728-60A4-9B5500FD37ED}"/>
                  </a:ext>
                </a:extLst>
              </p14:cNvPr>
              <p14:cNvContentPartPr/>
              <p14:nvPr/>
            </p14:nvContentPartPr>
            <p14:xfrm>
              <a:off x="1933497" y="4866627"/>
              <a:ext cx="13153" cy="13153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93FB737A-0B37-9728-60A4-9B5500FD3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000" y="4208977"/>
                <a:ext cx="1315300" cy="131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48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3404990" y="2111978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8055835" y="1980735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60" y="1266261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057" y="831257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89" y="1269915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59" y="1419459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386" y="3808332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8651321" y="908482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3940083" y="1103401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0803882" y="5860537"/>
            <a:ext cx="1010049" cy="620045"/>
          </a:xfrm>
          <a:prstGeom prst="rect">
            <a:avLst/>
          </a:prstGeom>
        </p:spPr>
      </p:pic>
      <p:pic>
        <p:nvPicPr>
          <p:cNvPr id="7" name="Afbeelding 6" descr="File:WIFI icon.svg - Wikimedia Commons">
            <a:extLst>
              <a:ext uri="{FF2B5EF4-FFF2-40B4-BE49-F238E27FC236}">
                <a16:creationId xmlns:a16="http://schemas.microsoft.com/office/drawing/2014/main" id="{646F5A1B-F122-F5EA-3E4E-34E9AA717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740000">
            <a:off x="5495680" y="384906"/>
            <a:ext cx="946639" cy="900724"/>
          </a:xfrm>
          <a:prstGeom prst="rect">
            <a:avLst/>
          </a:prstGeom>
        </p:spPr>
      </p:pic>
      <p:pic>
        <p:nvPicPr>
          <p:cNvPr id="13" name="Afbeelding 12" descr="File:WIFI icon.svg - Wikimedia Commons">
            <a:extLst>
              <a:ext uri="{FF2B5EF4-FFF2-40B4-BE49-F238E27FC236}">
                <a16:creationId xmlns:a16="http://schemas.microsoft.com/office/drawing/2014/main" id="{B883478B-9E6E-8077-78B4-4FB44CA0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9901603" y="531445"/>
            <a:ext cx="946639" cy="9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6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rgbClr val="002060"/>
                </a:solidFill>
                <a:latin typeface="Arial"/>
                <a:ea typeface="Verdana"/>
                <a:cs typeface="Arial"/>
              </a:rPr>
              <a:t>Energy harvesting so far and expectations</a:t>
            </a:r>
            <a:endParaRPr lang="nl-NL">
              <a:solidFill>
                <a:srgbClr val="002060"/>
              </a:solidFill>
              <a:ea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60</a:t>
            </a:fld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3967" y="1412807"/>
            <a:ext cx="4996187" cy="4720907"/>
          </a:xfrm>
        </p:spPr>
        <p:txBody>
          <a:bodyPr vert="horz" lIns="0" tIns="0" rIns="0" bIns="0" rtlCol="0" anchor="t">
            <a:normAutofit/>
          </a:bodyPr>
          <a:lstStyle/>
          <a:p>
            <a:pPr marL="267970" indent="-267970">
              <a:buFont typeface="Calibri" panose="05000000000000000000" pitchFamily="2" charset="2"/>
              <a:buChar char="-"/>
            </a:pPr>
            <a:r>
              <a:rPr lang="nl-BE" sz="1800" b="0" dirty="0">
                <a:solidFill>
                  <a:srgbClr val="000000"/>
                </a:solidFill>
                <a:latin typeface="Arial"/>
                <a:ea typeface="Verdana"/>
                <a:cs typeface="Arial"/>
              </a:rPr>
              <a:t> </a:t>
            </a: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  <a:p>
            <a:pPr marL="267970" indent="-267970">
              <a:buFont typeface="Calibri" panose="05000000000000000000" pitchFamily="2" charset="2"/>
              <a:buChar char="-"/>
            </a:pPr>
            <a:endParaRPr lang="nl-BE" sz="1800" b="0">
              <a:solidFill>
                <a:srgbClr val="000000"/>
              </a:solidFill>
              <a:latin typeface="Arial"/>
              <a:ea typeface="Verdana"/>
              <a:cs typeface="Arial"/>
            </a:endParaRPr>
          </a:p>
        </p:txBody>
      </p:sp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C44A2F22-6269-5EE1-C8EC-36142509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6" y="1409071"/>
            <a:ext cx="5323038" cy="2939990"/>
          </a:xfrm>
          <a:prstGeom prst="rect">
            <a:avLst/>
          </a:prstGeom>
        </p:spPr>
      </p:pic>
      <p:pic>
        <p:nvPicPr>
          <p:cNvPr id="5" name="Afbeelding 4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F2BD14FD-11E0-92EE-B83A-1F8D43963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05" y="4558521"/>
            <a:ext cx="6240852" cy="11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9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61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3" y="620713"/>
            <a:ext cx="5003800" cy="1385085"/>
          </a:xfrm>
        </p:spPr>
        <p:txBody>
          <a:bodyPr anchor="t">
            <a:normAutofit/>
          </a:bodyPr>
          <a:lstStyle/>
          <a:p>
            <a:r>
              <a:rPr lang="en-US"/>
              <a:t>Decision making</a:t>
            </a:r>
            <a:endParaRPr lang="en-US" noProof="0"/>
          </a:p>
        </p:txBody>
      </p:sp>
      <p:pic>
        <p:nvPicPr>
          <p:cNvPr id="2" name="Afbeelding 1" descr="Afbeelding met tekst, schermopname, diagram, Lettertype&#10;&#10;Automatisch gegenereerde beschrijving">
            <a:extLst>
              <a:ext uri="{FF2B5EF4-FFF2-40B4-BE49-F238E27FC236}">
                <a16:creationId xmlns:a16="http://schemas.microsoft.com/office/drawing/2014/main" id="{B5971611-3320-23DF-31A7-B8C3A0A4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4" r="-3" b="-3"/>
          <a:stretch/>
        </p:blipFill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noFill/>
        </p:spPr>
      </p:pic>
      <p:pic>
        <p:nvPicPr>
          <p:cNvPr id="5" name="Afbeelding 4" descr="Afbeelding met tube&#10;&#10;Door AI gegenereerde inhoud is mogelijk onjuist.">
            <a:extLst>
              <a:ext uri="{FF2B5EF4-FFF2-40B4-BE49-F238E27FC236}">
                <a16:creationId xmlns:a16="http://schemas.microsoft.com/office/drawing/2014/main" id="{2BF0CBE0-65E6-C3BC-F883-7ECF4E8C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104" y="1159201"/>
            <a:ext cx="1283317" cy="110416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2E1B0CC-9171-3B1B-7FEC-15085ED19D91}"/>
              </a:ext>
            </a:extLst>
          </p:cNvPr>
          <p:cNvSpPr txBox="1"/>
          <p:nvPr/>
        </p:nvSpPr>
        <p:spPr>
          <a:xfrm>
            <a:off x="8612336" y="3020979"/>
            <a:ext cx="48416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 dirty="0">
                <a:latin typeface="+mn-lt"/>
                <a:ea typeface="Verdana"/>
                <a:cs typeface="Verdana" panose="020B0604030504040204" pitchFamily="34" charset="0"/>
              </a:rPr>
              <a:t>ADC</a:t>
            </a:r>
            <a:endParaRPr lang="nl-NL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77EBD8E-B59A-81CA-346E-61AFB0C70583}"/>
              </a:ext>
            </a:extLst>
          </p:cNvPr>
          <p:cNvSpPr txBox="1"/>
          <p:nvPr/>
        </p:nvSpPr>
        <p:spPr>
          <a:xfrm>
            <a:off x="8278745" y="2050648"/>
            <a:ext cx="232735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 dirty="0">
                <a:solidFill>
                  <a:schemeClr val="accent3"/>
                </a:solidFill>
                <a:latin typeface="+mn-lt"/>
                <a:ea typeface="Verdana"/>
                <a:cs typeface="Verdana" panose="020B0604030504040204" pitchFamily="34" charset="0"/>
              </a:rPr>
              <a:t>C B A</a:t>
            </a:r>
            <a:endParaRPr lang="nl-NL" sz="2800" b="1" dirty="0">
              <a:solidFill>
                <a:schemeClr val="accent3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67ED02A8-B0A9-EFB2-A085-03CEA9775033}"/>
                  </a:ext>
                </a:extLst>
              </p14:cNvPr>
              <p14:cNvContentPartPr/>
              <p14:nvPr/>
            </p14:nvContentPartPr>
            <p14:xfrm>
              <a:off x="8975489" y="2538538"/>
              <a:ext cx="13153" cy="53627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67ED02A8-B0A9-EFB2-A085-03CEA97750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0992" y="2520554"/>
                <a:ext cx="1315300" cy="5718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62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3" y="620713"/>
            <a:ext cx="5003800" cy="1385085"/>
          </a:xfrm>
        </p:spPr>
        <p:txBody>
          <a:bodyPr anchor="t">
            <a:normAutofit/>
          </a:bodyPr>
          <a:lstStyle/>
          <a:p>
            <a:endParaRPr lang="en-US" noProof="0"/>
          </a:p>
        </p:txBody>
      </p:sp>
      <p:pic>
        <p:nvPicPr>
          <p:cNvPr id="7" name="Tijdelijke aanduiding voor inhoud 6" descr="Afbeelding met tekst, schermopname, scherm, Perceel&#10;&#10;Door AI gegenereerde inhoud is mogelijk onjuist.">
            <a:extLst>
              <a:ext uri="{FF2B5EF4-FFF2-40B4-BE49-F238E27FC236}">
                <a16:creationId xmlns:a16="http://schemas.microsoft.com/office/drawing/2014/main" id="{5D2E046B-92C6-7EF2-9ED7-D888413531A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9804" y="399938"/>
            <a:ext cx="12163924" cy="5940709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5C5BD84-F0CD-E9AF-7DC1-439F3461E3C3}"/>
              </a:ext>
            </a:extLst>
          </p:cNvPr>
          <p:cNvSpPr txBox="1"/>
          <p:nvPr/>
        </p:nvSpPr>
        <p:spPr>
          <a:xfrm>
            <a:off x="2522739" y="-761"/>
            <a:ext cx="61328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Voltage output </a:t>
            </a:r>
            <a:r>
              <a:rPr lang="nl-NL" sz="2800" b="1" err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measurement</a:t>
            </a:r>
            <a:endParaRPr lang="nl-NL" sz="2800" b="1" err="1">
              <a:solidFill>
                <a:schemeClr val="accent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56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63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3" y="620713"/>
            <a:ext cx="5003800" cy="1385085"/>
          </a:xfrm>
        </p:spPr>
        <p:txBody>
          <a:bodyPr anchor="t">
            <a:normAutofit/>
          </a:bodyPr>
          <a:lstStyle/>
          <a:p>
            <a:endParaRPr lang="en-US" noProof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C5BD84-F0CD-E9AF-7DC1-439F3461E3C3}"/>
              </a:ext>
            </a:extLst>
          </p:cNvPr>
          <p:cNvSpPr txBox="1"/>
          <p:nvPr/>
        </p:nvSpPr>
        <p:spPr>
          <a:xfrm>
            <a:off x="2522739" y="-761"/>
            <a:ext cx="61328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Voltage output </a:t>
            </a:r>
            <a:r>
              <a:rPr lang="nl-NL" sz="2800" b="1" err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measurement</a:t>
            </a:r>
            <a:endParaRPr lang="nl-NL" sz="2800" b="1" err="1">
              <a:solidFill>
                <a:schemeClr val="accent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Tijdelijke aanduiding voor inhoud 4" descr="Afbeelding met tekst, schermopname, scherm, lijn&#10;&#10;Door AI gegenereerde inhoud is mogelijk onjuist.">
            <a:extLst>
              <a:ext uri="{FF2B5EF4-FFF2-40B4-BE49-F238E27FC236}">
                <a16:creationId xmlns:a16="http://schemas.microsoft.com/office/drawing/2014/main" id="{285B694D-1DE8-F744-52BC-788C81BB82E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-99593" y="428928"/>
            <a:ext cx="12278944" cy="6098391"/>
          </a:xfrm>
        </p:spPr>
      </p:pic>
    </p:spTree>
    <p:extLst>
      <p:ext uri="{BB962C8B-B14F-4D97-AF65-F5344CB8AC3E}">
        <p14:creationId xmlns:p14="http://schemas.microsoft.com/office/powerpoint/2010/main" val="362012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64</a:t>
            </a:fld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D329AC0-F74B-8B19-AC93-F2A071E1BCA2}"/>
              </a:ext>
            </a:extLst>
          </p:cNvPr>
          <p:cNvSpPr txBox="1"/>
          <p:nvPr/>
        </p:nvSpPr>
        <p:spPr>
          <a:xfrm>
            <a:off x="2522739" y="-761"/>
            <a:ext cx="61328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Voltage output </a:t>
            </a:r>
            <a:r>
              <a:rPr lang="nl-NL" sz="2800" b="1" err="1">
                <a:solidFill>
                  <a:schemeClr val="accent2"/>
                </a:solidFill>
                <a:latin typeface="+mn-lt"/>
                <a:ea typeface="Verdana"/>
                <a:cs typeface="Verdana" panose="020B0604030504040204" pitchFamily="34" charset="0"/>
              </a:rPr>
              <a:t>measurement</a:t>
            </a:r>
            <a:endParaRPr lang="nl-NL" sz="2800" b="1" err="1">
              <a:solidFill>
                <a:schemeClr val="accent2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Tijdelijke aanduiding voor inhoud 7" descr="Afbeelding met tekst, schermopname, diagram&#10;&#10;Door AI gegenereerde inhoud is mogelijk onjuist.">
            <a:extLst>
              <a:ext uri="{FF2B5EF4-FFF2-40B4-BE49-F238E27FC236}">
                <a16:creationId xmlns:a16="http://schemas.microsoft.com/office/drawing/2014/main" id="{1D836AFB-E78B-A731-BFC6-39DE5B15D7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30445" y="752321"/>
            <a:ext cx="11926697" cy="5588185"/>
          </a:xfrm>
        </p:spPr>
      </p:pic>
    </p:spTree>
    <p:extLst>
      <p:ext uri="{BB962C8B-B14F-4D97-AF65-F5344CB8AC3E}">
        <p14:creationId xmlns:p14="http://schemas.microsoft.com/office/powerpoint/2010/main" val="3039850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6088CE4E-CE8F-3C32-4897-E37F2F01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9" y="1711426"/>
            <a:ext cx="3884084" cy="44802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The goal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65</a:t>
            </a:fld>
            <a:endParaRPr lang="nl-BE"/>
          </a:p>
        </p:txBody>
      </p:sp>
      <p:pic>
        <p:nvPicPr>
          <p:cNvPr id="2" name="Afbeelding 1" descr="MPT2.4-21 Classic Application Series Electronic Component Solar Panel">
            <a:extLst>
              <a:ext uri="{FF2B5EF4-FFF2-40B4-BE49-F238E27FC236}">
                <a16:creationId xmlns:a16="http://schemas.microsoft.com/office/drawing/2014/main" id="{A3AE37A5-69A5-7B11-3A7A-7DAF477D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94" y="5344201"/>
            <a:ext cx="2857500" cy="1171575"/>
          </a:xfrm>
          <a:prstGeom prst="rect">
            <a:avLst/>
          </a:prstGeom>
        </p:spPr>
      </p:pic>
      <p:pic>
        <p:nvPicPr>
          <p:cNvPr id="4" name="Afbeelding 3" descr="Afbeelding met tube&#10;&#10;Door AI gegenereerde inhoud is mogelijk onjuist.">
            <a:extLst>
              <a:ext uri="{FF2B5EF4-FFF2-40B4-BE49-F238E27FC236}">
                <a16:creationId xmlns:a16="http://schemas.microsoft.com/office/drawing/2014/main" id="{8AA222B9-545A-F9BF-0405-C67C1C3B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161" y="1302975"/>
            <a:ext cx="1283317" cy="1104164"/>
          </a:xfrm>
          <a:prstGeom prst="rect">
            <a:avLst/>
          </a:prstGeom>
        </p:spPr>
      </p:pic>
      <p:pic>
        <p:nvPicPr>
          <p:cNvPr id="10" name="Afbeelding 9" descr="Afbeelding met elektronica, Elektronische engineering, stroomkring, Elektronisch onderdeel&#10;&#10;Door AI gegenereerde inhoud is mogelijk onjuist.">
            <a:extLst>
              <a:ext uri="{FF2B5EF4-FFF2-40B4-BE49-F238E27FC236}">
                <a16:creationId xmlns:a16="http://schemas.microsoft.com/office/drawing/2014/main" id="{AA3CDBDC-F8EE-1D14-51A2-C60CC78F3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760" y="1304835"/>
            <a:ext cx="1972414" cy="1480689"/>
          </a:xfrm>
          <a:prstGeom prst="rect">
            <a:avLst/>
          </a:prstGeom>
        </p:spPr>
      </p:pic>
      <p:pic>
        <p:nvPicPr>
          <p:cNvPr id="12" name="Afbeelding 11" descr="Afbeelding met stroomkring, Elektronische engineering, elektronica, Elektronisch onderdeel&#10;&#10;Door AI gegenereerde inhoud is mogelijk onjuist.">
            <a:extLst>
              <a:ext uri="{FF2B5EF4-FFF2-40B4-BE49-F238E27FC236}">
                <a16:creationId xmlns:a16="http://schemas.microsoft.com/office/drawing/2014/main" id="{56488A12-7682-3BE9-4C98-1E8CC23E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438" y="1211942"/>
            <a:ext cx="2644775" cy="1875426"/>
          </a:xfrm>
          <a:prstGeom prst="rect">
            <a:avLst/>
          </a:prstGeom>
        </p:spPr>
      </p:pic>
      <p:pic>
        <p:nvPicPr>
          <p:cNvPr id="14" name="Afbeelding 13" descr="Afbeelding met tekst, elektronica, stroomkring, Elektronische engineering&#10;&#10;Door AI gegenereerde inhoud is mogelijk onjuist.">
            <a:extLst>
              <a:ext uri="{FF2B5EF4-FFF2-40B4-BE49-F238E27FC236}">
                <a16:creationId xmlns:a16="http://schemas.microsoft.com/office/drawing/2014/main" id="{C98112D6-4756-ECBF-6B34-AEA591436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594" y="3318034"/>
            <a:ext cx="1459142" cy="1858394"/>
          </a:xfrm>
          <a:prstGeom prst="rect">
            <a:avLst/>
          </a:prstGeom>
        </p:spPr>
      </p:pic>
      <p:pic>
        <p:nvPicPr>
          <p:cNvPr id="16" name="Afbeelding 15" descr="Afbeelding met tekst, stroomkring, Elektronische engineering, Elektronisch onderdeel&#10;&#10;Door AI gegenereerde inhoud is mogelijk onjuist.">
            <a:extLst>
              <a:ext uri="{FF2B5EF4-FFF2-40B4-BE49-F238E27FC236}">
                <a16:creationId xmlns:a16="http://schemas.microsoft.com/office/drawing/2014/main" id="{27313B89-FCDD-1D34-4C44-3A1D33779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31036" y="2495695"/>
            <a:ext cx="1457844" cy="390751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D79DAD77-A8D6-7274-6A6A-9AD81EA53559}"/>
              </a:ext>
            </a:extLst>
          </p:cNvPr>
          <p:cNvSpPr txBox="1"/>
          <p:nvPr/>
        </p:nvSpPr>
        <p:spPr>
          <a:xfrm>
            <a:off x="4828426" y="794496"/>
            <a:ext cx="298237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SHT40(1.08 - 3.6)V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2E826C6-2A08-C732-353F-A5D3CC48484F}"/>
              </a:ext>
            </a:extLst>
          </p:cNvPr>
          <p:cNvSpPr txBox="1"/>
          <p:nvPr/>
        </p:nvSpPr>
        <p:spPr>
          <a:xfrm>
            <a:off x="8187159" y="789008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LTR-329(2.4 - 3.6)V</a:t>
            </a:r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B20B494-C53B-9E3E-8581-56CADBE88DC7}"/>
              </a:ext>
            </a:extLst>
          </p:cNvPr>
          <p:cNvSpPr txBox="1"/>
          <p:nvPr/>
        </p:nvSpPr>
        <p:spPr>
          <a:xfrm>
            <a:off x="7319057" y="3219691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STM(3 - 3.6)V</a:t>
            </a:r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2E2A31E-DE90-301D-9F4A-E63F1D989B3C}"/>
              </a:ext>
            </a:extLst>
          </p:cNvPr>
          <p:cNvSpPr txBox="1"/>
          <p:nvPr/>
        </p:nvSpPr>
        <p:spPr>
          <a:xfrm>
            <a:off x="5225969" y="2872451"/>
            <a:ext cx="361130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sz="2800" b="1">
                <a:latin typeface="+mn-lt"/>
                <a:ea typeface="Calibri"/>
                <a:cs typeface="Calibri"/>
              </a:rPr>
              <a:t>BLE(1.7 - 3.3)V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0841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Power Profile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578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67</a:t>
            </a:fld>
            <a:endParaRPr lang="nl-BE"/>
          </a:p>
        </p:txBody>
      </p:sp>
      <p:pic>
        <p:nvPicPr>
          <p:cNvPr id="3" name="Afbeelding 2" descr="Afbeelding met tekst, schermopname, diagram, Parallel&#10;&#10;Automatisch gegenereerde beschrijving">
            <a:extLst>
              <a:ext uri="{FF2B5EF4-FFF2-40B4-BE49-F238E27FC236}">
                <a16:creationId xmlns:a16="http://schemas.microsoft.com/office/drawing/2014/main" id="{FDFC0128-6E6D-0E8B-6CED-AA229888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0" t="-516" r="1318"/>
          <a:stretch/>
        </p:blipFill>
        <p:spPr>
          <a:xfrm>
            <a:off x="2431942" y="1231348"/>
            <a:ext cx="7339472" cy="530277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rPr>
              <a:t>Power Profiling STM32</a:t>
            </a:r>
          </a:p>
        </p:txBody>
      </p:sp>
    </p:spTree>
    <p:extLst>
      <p:ext uri="{BB962C8B-B14F-4D97-AF65-F5344CB8AC3E}">
        <p14:creationId xmlns:p14="http://schemas.microsoft.com/office/powerpoint/2010/main" val="2222131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68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Power Profiling nRF52</a:t>
            </a:r>
            <a:endParaRPr lang="nl-BE"/>
          </a:p>
        </p:txBody>
      </p:sp>
      <p:pic>
        <p:nvPicPr>
          <p:cNvPr id="6" name="Tijdelijke aanduiding voor inhoud 5" descr="Afbeelding met tekst, schermopname, diagram, Parallel&#10;&#10;Automatisch gegenereerde beschrijving">
            <a:extLst>
              <a:ext uri="{FF2B5EF4-FFF2-40B4-BE49-F238E27FC236}">
                <a16:creationId xmlns:a16="http://schemas.microsoft.com/office/drawing/2014/main" id="{23F2B6F4-A7AE-78C6-E316-7C6B99D3AC2D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2025412" y="1222524"/>
            <a:ext cx="8140138" cy="5296232"/>
          </a:xfrm>
        </p:spPr>
      </p:pic>
    </p:spTree>
    <p:extLst>
      <p:ext uri="{BB962C8B-B14F-4D97-AF65-F5344CB8AC3E}">
        <p14:creationId xmlns:p14="http://schemas.microsoft.com/office/powerpoint/2010/main" val="1117925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69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Calibri"/>
                <a:cs typeface="Calibri"/>
              </a:rPr>
              <a:t>STM32L4 </a:t>
            </a:r>
            <a:r>
              <a:rPr lang="nl-BE">
                <a:solidFill>
                  <a:srgbClr val="B10097"/>
                </a:solidFill>
                <a:latin typeface="Calibri"/>
                <a:ea typeface="Calibri"/>
                <a:cs typeface="Calibri"/>
              </a:rPr>
              <a:t>VS </a:t>
            </a:r>
            <a:r>
              <a:rPr lang="nl-BE">
                <a:solidFill>
                  <a:srgbClr val="B10097"/>
                </a:solidFill>
                <a:latin typeface="Calibri"/>
                <a:ea typeface="Verdana"/>
                <a:cs typeface="Calibri"/>
              </a:rPr>
              <a:t>NRF52</a:t>
            </a:r>
            <a:endParaRPr lang="nl-NL"/>
          </a:p>
        </p:txBody>
      </p:sp>
      <p:pic>
        <p:nvPicPr>
          <p:cNvPr id="5" name="Afbeelding 4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CC929CC4-A1B3-C5F3-D742-F1F9E3E5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85" y="1143454"/>
            <a:ext cx="7922984" cy="53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3404990" y="2111978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8055835" y="1980735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60" y="1266261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057" y="831257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789" y="1269915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59" y="1419459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386" y="3808332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8651321" y="908482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3940083" y="1103401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0803882" y="5860537"/>
            <a:ext cx="1010049" cy="6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4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70</a:t>
            </a:fld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517B9FA-451D-51C8-A494-BEE2C855A57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490891" y="5224651"/>
            <a:ext cx="8745871" cy="79492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GB" sz="4400">
                <a:ea typeface="Verdana"/>
                <a:cs typeface="Calibri Light"/>
              </a:rPr>
              <a:t>NRF52 better/ easier than STM32L4?</a:t>
            </a:r>
            <a:endParaRPr lang="nl-NL" sz="4400"/>
          </a:p>
          <a:p>
            <a:pPr marL="0" indent="0">
              <a:buNone/>
            </a:pPr>
            <a:endParaRPr lang="nl-N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NRF52 VS STM32L4</a:t>
            </a:r>
          </a:p>
        </p:txBody>
      </p:sp>
      <p:pic>
        <p:nvPicPr>
          <p:cNvPr id="5" name="Afbeelding 4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CC929CC4-A1B3-C5F3-D742-F1F9E3E5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315811"/>
            <a:ext cx="5627914" cy="38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71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Power </a:t>
            </a:r>
            <a:r>
              <a:rPr lang="nl-BE" err="1">
                <a:latin typeface="Calibri"/>
                <a:ea typeface="Verdana"/>
                <a:cs typeface="Calibri"/>
              </a:rPr>
              <a:t>Profiling</a:t>
            </a:r>
            <a:r>
              <a:rPr lang="nl-BE">
                <a:latin typeface="Calibri"/>
                <a:ea typeface="Verdana"/>
                <a:cs typeface="Calibri"/>
              </a:rPr>
              <a:t> Sensor</a:t>
            </a:r>
            <a:endParaRPr lang="nl-BE"/>
          </a:p>
        </p:txBody>
      </p:sp>
      <p:pic>
        <p:nvPicPr>
          <p:cNvPr id="3" name="Tijdelijke aanduiding voor inhoud 2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C81C308F-C3B7-9C0D-9329-C0E14EB7A0C4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2719678" y="1411393"/>
            <a:ext cx="6765984" cy="4961626"/>
          </a:xfrm>
        </p:spPr>
      </p:pic>
    </p:spTree>
    <p:extLst>
      <p:ext uri="{BB962C8B-B14F-4D97-AF65-F5344CB8AC3E}">
        <p14:creationId xmlns:p14="http://schemas.microsoft.com/office/powerpoint/2010/main" val="221377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Energy </a:t>
            </a:r>
            <a:r>
              <a:rPr lang="nl-NL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Awareness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0492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Voltage Dividers - SparkFun Learn">
            <a:extLst>
              <a:ext uri="{FF2B5EF4-FFF2-40B4-BE49-F238E27FC236}">
                <a16:creationId xmlns:a16="http://schemas.microsoft.com/office/drawing/2014/main" id="{01E4E6E2-E5CB-7AC6-7962-75563A929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52" y="2236864"/>
            <a:ext cx="2743199" cy="21269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73</a:t>
            </a:fld>
            <a:endParaRPr lang="nl-BE"/>
          </a:p>
        </p:txBody>
      </p:sp>
      <p:pic>
        <p:nvPicPr>
          <p:cNvPr id="2" name="Afbeelding 1" descr="Potentiometer - Download free icons">
            <a:extLst>
              <a:ext uri="{FF2B5EF4-FFF2-40B4-BE49-F238E27FC236}">
                <a16:creationId xmlns:a16="http://schemas.microsoft.com/office/drawing/2014/main" id="{244DA384-C2B0-941E-9314-81DDE7CC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79" y="2130651"/>
            <a:ext cx="1753054" cy="1753054"/>
          </a:xfrm>
          <a:prstGeom prst="rect">
            <a:avLst/>
          </a:prstGeom>
        </p:spPr>
      </p:pic>
      <p:pic>
        <p:nvPicPr>
          <p:cNvPr id="4" name="Afbeelding 3" descr="5PCS 10 Segment 4 Color LED Battery Level Bar Graph Power Display Indicator  Module Red Yellow Green Blue Multi-Color 5V Light : Amazon.ca: Industrial &amp;  Scientific">
            <a:extLst>
              <a:ext uri="{FF2B5EF4-FFF2-40B4-BE49-F238E27FC236}">
                <a16:creationId xmlns:a16="http://schemas.microsoft.com/office/drawing/2014/main" id="{827D8530-D519-C685-E333-57201EAFE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85" y="4059324"/>
            <a:ext cx="2198914" cy="2005066"/>
          </a:xfrm>
          <a:prstGeom prst="rect">
            <a:avLst/>
          </a:prstGeom>
        </p:spPr>
      </p:pic>
      <p:pic>
        <p:nvPicPr>
          <p:cNvPr id="5" name="Afbeelding 4" descr="NUCLEO-L412KB STMicroelectronics | Development Boards, Kits, Programmers |  DigiKey">
            <a:extLst>
              <a:ext uri="{FF2B5EF4-FFF2-40B4-BE49-F238E27FC236}">
                <a16:creationId xmlns:a16="http://schemas.microsoft.com/office/drawing/2014/main" id="{5775A8A6-5BD6-736A-A4FE-2100708E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693" t="2703" r="31023" b="3300"/>
          <a:stretch/>
        </p:blipFill>
        <p:spPr>
          <a:xfrm>
            <a:off x="8851900" y="2313119"/>
            <a:ext cx="1050205" cy="2578524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7D09B67-28BF-0128-DD9D-69D01A480168}"/>
              </a:ext>
            </a:extLst>
          </p:cNvPr>
          <p:cNvCxnSpPr/>
          <p:nvPr/>
        </p:nvCxnSpPr>
        <p:spPr>
          <a:xfrm>
            <a:off x="6889009" y="3354450"/>
            <a:ext cx="1962559" cy="201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0CD87FA5-0F11-F714-C88D-B03ABA77BD96}"/>
              </a:ext>
            </a:extLst>
          </p:cNvPr>
          <p:cNvSpPr txBox="1"/>
          <p:nvPr/>
        </p:nvSpPr>
        <p:spPr>
          <a:xfrm>
            <a:off x="7646082" y="2998423"/>
            <a:ext cx="67491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latin typeface="+mn-lt"/>
                <a:ea typeface="Verdana"/>
                <a:cs typeface="Verdana" panose="020B0604030504040204" pitchFamily="34" charset="0"/>
              </a:rPr>
              <a:t>ADC</a:t>
            </a:r>
            <a:endParaRPr lang="nl-NL" sz="2800" b="1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953FE75F-716F-F719-3F59-217F4FDD481F}"/>
              </a:ext>
            </a:extLst>
          </p:cNvPr>
          <p:cNvCxnSpPr>
            <a:cxnSpLocks/>
          </p:cNvCxnSpPr>
          <p:nvPr/>
        </p:nvCxnSpPr>
        <p:spPr>
          <a:xfrm flipV="1">
            <a:off x="3197761" y="2418277"/>
            <a:ext cx="1428171" cy="128253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4C38C0C-4DD8-83BF-9F32-5D2BE32AC32A}"/>
              </a:ext>
            </a:extLst>
          </p:cNvPr>
          <p:cNvSpPr txBox="1">
            <a:spLocks/>
          </p:cNvSpPr>
          <p:nvPr/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200" err="1">
                <a:ea typeface="Verdana"/>
                <a:cs typeface="Calibri Light"/>
              </a:rPr>
              <a:t>Simulation</a:t>
            </a:r>
            <a:r>
              <a:rPr lang="nl-BE" sz="2200">
                <a:ea typeface="Verdana"/>
                <a:cs typeface="Calibri Light"/>
              </a:rPr>
              <a:t> PMIC </a:t>
            </a:r>
          </a:p>
        </p:txBody>
      </p:sp>
    </p:spTree>
    <p:extLst>
      <p:ext uri="{BB962C8B-B14F-4D97-AF65-F5344CB8AC3E}">
        <p14:creationId xmlns:p14="http://schemas.microsoft.com/office/powerpoint/2010/main" val="4135643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74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23951" y="2530959"/>
            <a:ext cx="4545800" cy="1783215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Optimal Task Schedule</a:t>
            </a:r>
          </a:p>
          <a:p>
            <a:pPr algn="ctr"/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Energy Awareness</a:t>
            </a:r>
            <a:endParaRPr lang="en-US" b="0">
              <a:latin typeface="Calibri"/>
              <a:ea typeface="Calibri"/>
              <a:cs typeface="Calibri"/>
            </a:endParaRPr>
          </a:p>
          <a:p>
            <a:endParaRPr lang="nl-BE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026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75</a:t>
            </a:fld>
            <a:endParaRPr lang="nl-BE"/>
          </a:p>
        </p:txBody>
      </p:sp>
      <p:pic>
        <p:nvPicPr>
          <p:cNvPr id="16" name="Afbeelding 15" descr="Battery Icon Vector Art, Icons, and Graphics for Free Download">
            <a:extLst>
              <a:ext uri="{FF2B5EF4-FFF2-40B4-BE49-F238E27FC236}">
                <a16:creationId xmlns:a16="http://schemas.microsoft.com/office/drawing/2014/main" id="{4CB36F8C-8DFF-379A-8BF2-AC64CA2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03" t="21196" r="28159" b="25277"/>
          <a:stretch/>
        </p:blipFill>
        <p:spPr>
          <a:xfrm>
            <a:off x="736269" y="4177144"/>
            <a:ext cx="574391" cy="978914"/>
          </a:xfrm>
          <a:prstGeom prst="rect">
            <a:avLst/>
          </a:prstGeom>
        </p:spPr>
      </p:pic>
      <p:pic>
        <p:nvPicPr>
          <p:cNvPr id="12" name="Afbeelding 11" descr="Battery Icon Vector Art, Icons, and Graphics for Free Download">
            <a:extLst>
              <a:ext uri="{FF2B5EF4-FFF2-40B4-BE49-F238E27FC236}">
                <a16:creationId xmlns:a16="http://schemas.microsoft.com/office/drawing/2014/main" id="{25B190F4-FF52-72FB-078F-226D6A04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3" t="20109" r="72202" b="18679"/>
          <a:stretch/>
        </p:blipFill>
        <p:spPr>
          <a:xfrm>
            <a:off x="712953" y="1614055"/>
            <a:ext cx="647242" cy="1119447"/>
          </a:xfrm>
          <a:prstGeom prst="rect">
            <a:avLst/>
          </a:prstGeom>
        </p:spPr>
      </p:pic>
      <p:pic>
        <p:nvPicPr>
          <p:cNvPr id="14" name="Afbeelding 13" descr="Battery Icon Vector Art, Icons, and Graphics for Free Download">
            <a:extLst>
              <a:ext uri="{FF2B5EF4-FFF2-40B4-BE49-F238E27FC236}">
                <a16:creationId xmlns:a16="http://schemas.microsoft.com/office/drawing/2014/main" id="{6C3571AD-F998-2538-701D-1CB8D585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29" t="18701" r="4332" b="24534"/>
          <a:stretch/>
        </p:blipFill>
        <p:spPr>
          <a:xfrm>
            <a:off x="746165" y="5309348"/>
            <a:ext cx="574391" cy="1038128"/>
          </a:xfrm>
          <a:prstGeom prst="rect">
            <a:avLst/>
          </a:prstGeom>
        </p:spPr>
      </p:pic>
      <p:pic>
        <p:nvPicPr>
          <p:cNvPr id="15" name="Afbeelding 14" descr="Battery Icon Vector Art, Icons, and Graphics for Free Download">
            <a:extLst>
              <a:ext uri="{FF2B5EF4-FFF2-40B4-BE49-F238E27FC236}">
                <a16:creationId xmlns:a16="http://schemas.microsoft.com/office/drawing/2014/main" id="{73A7D948-1AA3-0FF6-9BB3-71233BCC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37" t="25000" r="50541" b="24728"/>
          <a:stretch/>
        </p:blipFill>
        <p:spPr>
          <a:xfrm>
            <a:off x="706580" y="2950027"/>
            <a:ext cx="604100" cy="919371"/>
          </a:xfrm>
          <a:prstGeom prst="rect">
            <a:avLst/>
          </a:prstGeom>
        </p:spPr>
      </p:pic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FAD6B98-50C3-3689-BE0B-BE4F5D7F568B}"/>
              </a:ext>
            </a:extLst>
          </p:cNvPr>
          <p:cNvSpPr/>
          <p:nvPr/>
        </p:nvSpPr>
        <p:spPr bwMode="auto">
          <a:xfrm>
            <a:off x="2021156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2644915-C5C4-AF1E-607F-76556658D22C}"/>
              </a:ext>
            </a:extLst>
          </p:cNvPr>
          <p:cNvSpPr txBox="1"/>
          <p:nvPr/>
        </p:nvSpPr>
        <p:spPr>
          <a:xfrm>
            <a:off x="3444091" y="2513857"/>
            <a:ext cx="7046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solidFill>
                  <a:srgbClr val="FFFFFF"/>
                </a:solidFill>
                <a:latin typeface="+mn-lt"/>
                <a:ea typeface="Verdana"/>
                <a:cs typeface="Verdana" panose="020B0604030504040204" pitchFamily="34" charset="0"/>
              </a:rPr>
              <a:t>Sens</a:t>
            </a:r>
            <a:endParaRPr lang="nl-NL" sz="2800" b="1">
              <a:solidFill>
                <a:srgbClr val="FFFFFF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8F60935-31CC-4845-6363-60688486883B}"/>
              </a:ext>
            </a:extLst>
          </p:cNvPr>
          <p:cNvSpPr/>
          <p:nvPr/>
        </p:nvSpPr>
        <p:spPr bwMode="auto">
          <a:xfrm>
            <a:off x="2021156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3B8A24D3-8115-E96F-58B5-6B1D10F3795A}"/>
              </a:ext>
            </a:extLst>
          </p:cNvPr>
          <p:cNvSpPr/>
          <p:nvPr/>
        </p:nvSpPr>
        <p:spPr bwMode="auto">
          <a:xfrm>
            <a:off x="2021156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040705AB-097C-161D-08F8-871A4123963C}"/>
              </a:ext>
            </a:extLst>
          </p:cNvPr>
          <p:cNvSpPr/>
          <p:nvPr/>
        </p:nvSpPr>
        <p:spPr bwMode="auto">
          <a:xfrm>
            <a:off x="3089934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B71BC8BF-284D-79EC-F42A-8092B571D096}"/>
              </a:ext>
            </a:extLst>
          </p:cNvPr>
          <p:cNvSpPr/>
          <p:nvPr/>
        </p:nvSpPr>
        <p:spPr bwMode="auto">
          <a:xfrm>
            <a:off x="6230101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1D4FABBF-E0A0-39C4-EC32-1756059F7650}"/>
              </a:ext>
            </a:extLst>
          </p:cNvPr>
          <p:cNvSpPr/>
          <p:nvPr/>
        </p:nvSpPr>
        <p:spPr bwMode="auto">
          <a:xfrm>
            <a:off x="4154429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Scan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559C6079-70EA-030C-C590-EE8327B5C4F0}"/>
              </a:ext>
            </a:extLst>
          </p:cNvPr>
          <p:cNvSpPr/>
          <p:nvPr/>
        </p:nvSpPr>
        <p:spPr bwMode="auto">
          <a:xfrm>
            <a:off x="5166342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7AB034A1-9FA3-8B9D-A9F1-CBC4472AE36D}"/>
              </a:ext>
            </a:extLst>
          </p:cNvPr>
          <p:cNvSpPr/>
          <p:nvPr/>
        </p:nvSpPr>
        <p:spPr bwMode="auto">
          <a:xfrm>
            <a:off x="7281450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Drive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7C04CFF-3DC3-C58A-5BE2-67C9968BA764}"/>
              </a:ext>
            </a:extLst>
          </p:cNvPr>
          <p:cNvSpPr/>
          <p:nvPr/>
        </p:nvSpPr>
        <p:spPr bwMode="auto">
          <a:xfrm>
            <a:off x="3089934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C52183F-53B6-C061-FEF6-A80576899F54}"/>
              </a:ext>
            </a:extLst>
          </p:cNvPr>
          <p:cNvSpPr/>
          <p:nvPr/>
        </p:nvSpPr>
        <p:spPr bwMode="auto">
          <a:xfrm>
            <a:off x="8293363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203C6038-8E99-33EC-A147-A365A0E52290}"/>
              </a:ext>
            </a:extLst>
          </p:cNvPr>
          <p:cNvSpPr/>
          <p:nvPr/>
        </p:nvSpPr>
        <p:spPr bwMode="auto">
          <a:xfrm>
            <a:off x="4162847" y="296475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7F757CF4-BB75-EB07-ED93-C90DEB4BF4E2}"/>
              </a:ext>
            </a:extLst>
          </p:cNvPr>
          <p:cNvSpPr/>
          <p:nvPr/>
        </p:nvSpPr>
        <p:spPr bwMode="auto">
          <a:xfrm>
            <a:off x="6226998" y="2953382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B27F619D-1DD7-FBE4-0E3E-3C7ECFC8DE87}"/>
              </a:ext>
            </a:extLst>
          </p:cNvPr>
          <p:cNvSpPr/>
          <p:nvPr/>
        </p:nvSpPr>
        <p:spPr bwMode="auto">
          <a:xfrm>
            <a:off x="3089934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B03D5B5-1580-907C-3F76-BD47499DF21E}"/>
              </a:ext>
            </a:extLst>
          </p:cNvPr>
          <p:cNvSpPr/>
          <p:nvPr/>
        </p:nvSpPr>
        <p:spPr bwMode="auto">
          <a:xfrm>
            <a:off x="5178010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99B58D77-E143-0088-E693-3AEC8A0BF01B}"/>
              </a:ext>
            </a:extLst>
          </p:cNvPr>
          <p:cNvSpPr/>
          <p:nvPr/>
        </p:nvSpPr>
        <p:spPr bwMode="auto">
          <a:xfrm>
            <a:off x="2021152" y="549963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C50CA7F1-7135-BB5E-9E0C-12FF1291DE39}"/>
              </a:ext>
            </a:extLst>
          </p:cNvPr>
          <p:cNvSpPr/>
          <p:nvPr/>
        </p:nvSpPr>
        <p:spPr bwMode="auto">
          <a:xfrm>
            <a:off x="5172399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0A13BB-F3A1-55DA-7E47-55E97E2A5EF2}"/>
              </a:ext>
            </a:extLst>
          </p:cNvPr>
          <p:cNvSpPr/>
          <p:nvPr/>
        </p:nvSpPr>
        <p:spPr bwMode="auto">
          <a:xfrm>
            <a:off x="4148814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981F8E6-8B5D-6E98-F857-722DD02E7112}"/>
              </a:ext>
            </a:extLst>
          </p:cNvPr>
          <p:cNvSpPr/>
          <p:nvPr/>
        </p:nvSpPr>
        <p:spPr bwMode="auto">
          <a:xfrm>
            <a:off x="628389" y="2815225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0BBCE37-3C01-B381-F464-8CBEEB2C274A}"/>
              </a:ext>
            </a:extLst>
          </p:cNvPr>
          <p:cNvSpPr/>
          <p:nvPr/>
        </p:nvSpPr>
        <p:spPr bwMode="auto">
          <a:xfrm>
            <a:off x="746670" y="4104938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DB3FAE-D191-71AC-82FD-924E466DDC16}"/>
              </a:ext>
            </a:extLst>
          </p:cNvPr>
          <p:cNvSpPr/>
          <p:nvPr/>
        </p:nvSpPr>
        <p:spPr bwMode="auto">
          <a:xfrm>
            <a:off x="712551" y="5230879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694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76</a:t>
            </a:fld>
            <a:endParaRPr lang="nl-BE"/>
          </a:p>
        </p:txBody>
      </p:sp>
      <p:pic>
        <p:nvPicPr>
          <p:cNvPr id="16" name="Afbeelding 15" descr="Battery Icon Vector Art, Icons, and Graphics for Free Download">
            <a:extLst>
              <a:ext uri="{FF2B5EF4-FFF2-40B4-BE49-F238E27FC236}">
                <a16:creationId xmlns:a16="http://schemas.microsoft.com/office/drawing/2014/main" id="{4CB36F8C-8DFF-379A-8BF2-AC64CA2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03" t="21196" r="28159" b="25277"/>
          <a:stretch/>
        </p:blipFill>
        <p:spPr>
          <a:xfrm>
            <a:off x="736269" y="4177144"/>
            <a:ext cx="574391" cy="978914"/>
          </a:xfrm>
          <a:prstGeom prst="rect">
            <a:avLst/>
          </a:prstGeom>
        </p:spPr>
      </p:pic>
      <p:pic>
        <p:nvPicPr>
          <p:cNvPr id="12" name="Afbeelding 11" descr="Battery Icon Vector Art, Icons, and Graphics for Free Download">
            <a:extLst>
              <a:ext uri="{FF2B5EF4-FFF2-40B4-BE49-F238E27FC236}">
                <a16:creationId xmlns:a16="http://schemas.microsoft.com/office/drawing/2014/main" id="{25B190F4-FF52-72FB-078F-226D6A04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3" t="20109" r="72202" b="18679"/>
          <a:stretch/>
        </p:blipFill>
        <p:spPr>
          <a:xfrm>
            <a:off x="712953" y="1614055"/>
            <a:ext cx="647242" cy="1119447"/>
          </a:xfrm>
          <a:prstGeom prst="rect">
            <a:avLst/>
          </a:prstGeom>
        </p:spPr>
      </p:pic>
      <p:pic>
        <p:nvPicPr>
          <p:cNvPr id="14" name="Afbeelding 13" descr="Battery Icon Vector Art, Icons, and Graphics for Free Download">
            <a:extLst>
              <a:ext uri="{FF2B5EF4-FFF2-40B4-BE49-F238E27FC236}">
                <a16:creationId xmlns:a16="http://schemas.microsoft.com/office/drawing/2014/main" id="{6C3571AD-F998-2538-701D-1CB8D585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29" t="18701" r="4332" b="24534"/>
          <a:stretch/>
        </p:blipFill>
        <p:spPr>
          <a:xfrm>
            <a:off x="746165" y="5309348"/>
            <a:ext cx="574391" cy="1038128"/>
          </a:xfrm>
          <a:prstGeom prst="rect">
            <a:avLst/>
          </a:prstGeom>
        </p:spPr>
      </p:pic>
      <p:pic>
        <p:nvPicPr>
          <p:cNvPr id="15" name="Afbeelding 14" descr="Battery Icon Vector Art, Icons, and Graphics for Free Download">
            <a:extLst>
              <a:ext uri="{FF2B5EF4-FFF2-40B4-BE49-F238E27FC236}">
                <a16:creationId xmlns:a16="http://schemas.microsoft.com/office/drawing/2014/main" id="{73A7D948-1AA3-0FF6-9BB3-71233BCC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37" t="25000" r="50541" b="24728"/>
          <a:stretch/>
        </p:blipFill>
        <p:spPr>
          <a:xfrm>
            <a:off x="706580" y="2950027"/>
            <a:ext cx="604100" cy="919371"/>
          </a:xfrm>
          <a:prstGeom prst="rect">
            <a:avLst/>
          </a:prstGeom>
        </p:spPr>
      </p:pic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FAD6B98-50C3-3689-BE0B-BE4F5D7F568B}"/>
              </a:ext>
            </a:extLst>
          </p:cNvPr>
          <p:cNvSpPr/>
          <p:nvPr/>
        </p:nvSpPr>
        <p:spPr bwMode="auto">
          <a:xfrm>
            <a:off x="2021156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2644915-C5C4-AF1E-607F-76556658D22C}"/>
              </a:ext>
            </a:extLst>
          </p:cNvPr>
          <p:cNvSpPr txBox="1"/>
          <p:nvPr/>
        </p:nvSpPr>
        <p:spPr>
          <a:xfrm>
            <a:off x="3444091" y="2513857"/>
            <a:ext cx="7046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solidFill>
                  <a:srgbClr val="FFFFFF"/>
                </a:solidFill>
                <a:latin typeface="+mn-lt"/>
                <a:ea typeface="Verdana"/>
                <a:cs typeface="Verdana" panose="020B0604030504040204" pitchFamily="34" charset="0"/>
              </a:rPr>
              <a:t>Sens</a:t>
            </a:r>
            <a:endParaRPr lang="nl-NL" sz="2800" b="1">
              <a:solidFill>
                <a:srgbClr val="FFFFFF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8F60935-31CC-4845-6363-60688486883B}"/>
              </a:ext>
            </a:extLst>
          </p:cNvPr>
          <p:cNvSpPr/>
          <p:nvPr/>
        </p:nvSpPr>
        <p:spPr bwMode="auto">
          <a:xfrm>
            <a:off x="2021156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3B8A24D3-8115-E96F-58B5-6B1D10F3795A}"/>
              </a:ext>
            </a:extLst>
          </p:cNvPr>
          <p:cNvSpPr/>
          <p:nvPr/>
        </p:nvSpPr>
        <p:spPr bwMode="auto">
          <a:xfrm>
            <a:off x="2021156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040705AB-097C-161D-08F8-871A4123963C}"/>
              </a:ext>
            </a:extLst>
          </p:cNvPr>
          <p:cNvSpPr/>
          <p:nvPr/>
        </p:nvSpPr>
        <p:spPr bwMode="auto">
          <a:xfrm>
            <a:off x="3089934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B71BC8BF-284D-79EC-F42A-8092B571D096}"/>
              </a:ext>
            </a:extLst>
          </p:cNvPr>
          <p:cNvSpPr/>
          <p:nvPr/>
        </p:nvSpPr>
        <p:spPr bwMode="auto">
          <a:xfrm>
            <a:off x="6230101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1D4FABBF-E0A0-39C4-EC32-1756059F7650}"/>
              </a:ext>
            </a:extLst>
          </p:cNvPr>
          <p:cNvSpPr/>
          <p:nvPr/>
        </p:nvSpPr>
        <p:spPr bwMode="auto">
          <a:xfrm>
            <a:off x="4154429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Scan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559C6079-70EA-030C-C590-EE8327B5C4F0}"/>
              </a:ext>
            </a:extLst>
          </p:cNvPr>
          <p:cNvSpPr/>
          <p:nvPr/>
        </p:nvSpPr>
        <p:spPr bwMode="auto">
          <a:xfrm>
            <a:off x="5166342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7AB034A1-9FA3-8B9D-A9F1-CBC4472AE36D}"/>
              </a:ext>
            </a:extLst>
          </p:cNvPr>
          <p:cNvSpPr/>
          <p:nvPr/>
        </p:nvSpPr>
        <p:spPr bwMode="auto">
          <a:xfrm>
            <a:off x="7281450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Drive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7C04CFF-3DC3-C58A-5BE2-67C9968BA764}"/>
              </a:ext>
            </a:extLst>
          </p:cNvPr>
          <p:cNvSpPr/>
          <p:nvPr/>
        </p:nvSpPr>
        <p:spPr bwMode="auto">
          <a:xfrm>
            <a:off x="3089934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C52183F-53B6-C061-FEF6-A80576899F54}"/>
              </a:ext>
            </a:extLst>
          </p:cNvPr>
          <p:cNvSpPr/>
          <p:nvPr/>
        </p:nvSpPr>
        <p:spPr bwMode="auto">
          <a:xfrm>
            <a:off x="8293363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203C6038-8E99-33EC-A147-A365A0E52290}"/>
              </a:ext>
            </a:extLst>
          </p:cNvPr>
          <p:cNvSpPr/>
          <p:nvPr/>
        </p:nvSpPr>
        <p:spPr bwMode="auto">
          <a:xfrm>
            <a:off x="4162847" y="296475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7F757CF4-BB75-EB07-ED93-C90DEB4BF4E2}"/>
              </a:ext>
            </a:extLst>
          </p:cNvPr>
          <p:cNvSpPr/>
          <p:nvPr/>
        </p:nvSpPr>
        <p:spPr bwMode="auto">
          <a:xfrm>
            <a:off x="6226998" y="2953382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B27F619D-1DD7-FBE4-0E3E-3C7ECFC8DE87}"/>
              </a:ext>
            </a:extLst>
          </p:cNvPr>
          <p:cNvSpPr/>
          <p:nvPr/>
        </p:nvSpPr>
        <p:spPr bwMode="auto">
          <a:xfrm>
            <a:off x="3089934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B03D5B5-1580-907C-3F76-BD47499DF21E}"/>
              </a:ext>
            </a:extLst>
          </p:cNvPr>
          <p:cNvSpPr/>
          <p:nvPr/>
        </p:nvSpPr>
        <p:spPr bwMode="auto">
          <a:xfrm>
            <a:off x="5178010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99B58D77-E143-0088-E693-3AEC8A0BF01B}"/>
              </a:ext>
            </a:extLst>
          </p:cNvPr>
          <p:cNvSpPr/>
          <p:nvPr/>
        </p:nvSpPr>
        <p:spPr bwMode="auto">
          <a:xfrm>
            <a:off x="2021152" y="549963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C50CA7F1-7135-BB5E-9E0C-12FF1291DE39}"/>
              </a:ext>
            </a:extLst>
          </p:cNvPr>
          <p:cNvSpPr/>
          <p:nvPr/>
        </p:nvSpPr>
        <p:spPr bwMode="auto">
          <a:xfrm>
            <a:off x="5172399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0A13BB-F3A1-55DA-7E47-55E97E2A5EF2}"/>
              </a:ext>
            </a:extLst>
          </p:cNvPr>
          <p:cNvSpPr/>
          <p:nvPr/>
        </p:nvSpPr>
        <p:spPr bwMode="auto">
          <a:xfrm>
            <a:off x="4148814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0BBCE37-3C01-B381-F464-8CBEEB2C274A}"/>
              </a:ext>
            </a:extLst>
          </p:cNvPr>
          <p:cNvSpPr/>
          <p:nvPr/>
        </p:nvSpPr>
        <p:spPr bwMode="auto">
          <a:xfrm>
            <a:off x="746670" y="4104938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DB3FAE-D191-71AC-82FD-924E466DDC16}"/>
              </a:ext>
            </a:extLst>
          </p:cNvPr>
          <p:cNvSpPr/>
          <p:nvPr/>
        </p:nvSpPr>
        <p:spPr bwMode="auto">
          <a:xfrm>
            <a:off x="712551" y="5230879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4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77</a:t>
            </a:fld>
            <a:endParaRPr lang="nl-BE"/>
          </a:p>
        </p:txBody>
      </p:sp>
      <p:pic>
        <p:nvPicPr>
          <p:cNvPr id="16" name="Afbeelding 15" descr="Battery Icon Vector Art, Icons, and Graphics for Free Download">
            <a:extLst>
              <a:ext uri="{FF2B5EF4-FFF2-40B4-BE49-F238E27FC236}">
                <a16:creationId xmlns:a16="http://schemas.microsoft.com/office/drawing/2014/main" id="{4CB36F8C-8DFF-379A-8BF2-AC64CA2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03" t="21196" r="28159" b="25277"/>
          <a:stretch/>
        </p:blipFill>
        <p:spPr>
          <a:xfrm>
            <a:off x="736269" y="4177144"/>
            <a:ext cx="574391" cy="978914"/>
          </a:xfrm>
          <a:prstGeom prst="rect">
            <a:avLst/>
          </a:prstGeom>
        </p:spPr>
      </p:pic>
      <p:pic>
        <p:nvPicPr>
          <p:cNvPr id="12" name="Afbeelding 11" descr="Battery Icon Vector Art, Icons, and Graphics for Free Download">
            <a:extLst>
              <a:ext uri="{FF2B5EF4-FFF2-40B4-BE49-F238E27FC236}">
                <a16:creationId xmlns:a16="http://schemas.microsoft.com/office/drawing/2014/main" id="{25B190F4-FF52-72FB-078F-226D6A04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3" t="20109" r="72202" b="18679"/>
          <a:stretch/>
        </p:blipFill>
        <p:spPr>
          <a:xfrm>
            <a:off x="712953" y="1614055"/>
            <a:ext cx="647242" cy="1119447"/>
          </a:xfrm>
          <a:prstGeom prst="rect">
            <a:avLst/>
          </a:prstGeom>
        </p:spPr>
      </p:pic>
      <p:pic>
        <p:nvPicPr>
          <p:cNvPr id="14" name="Afbeelding 13" descr="Battery Icon Vector Art, Icons, and Graphics for Free Download">
            <a:extLst>
              <a:ext uri="{FF2B5EF4-FFF2-40B4-BE49-F238E27FC236}">
                <a16:creationId xmlns:a16="http://schemas.microsoft.com/office/drawing/2014/main" id="{6C3571AD-F998-2538-701D-1CB8D585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29" t="18701" r="4332" b="24534"/>
          <a:stretch/>
        </p:blipFill>
        <p:spPr>
          <a:xfrm>
            <a:off x="746165" y="5309348"/>
            <a:ext cx="574391" cy="1038128"/>
          </a:xfrm>
          <a:prstGeom prst="rect">
            <a:avLst/>
          </a:prstGeom>
        </p:spPr>
      </p:pic>
      <p:pic>
        <p:nvPicPr>
          <p:cNvPr id="15" name="Afbeelding 14" descr="Battery Icon Vector Art, Icons, and Graphics for Free Download">
            <a:extLst>
              <a:ext uri="{FF2B5EF4-FFF2-40B4-BE49-F238E27FC236}">
                <a16:creationId xmlns:a16="http://schemas.microsoft.com/office/drawing/2014/main" id="{73A7D948-1AA3-0FF6-9BB3-71233BCC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37" t="25000" r="50541" b="24728"/>
          <a:stretch/>
        </p:blipFill>
        <p:spPr>
          <a:xfrm>
            <a:off x="706580" y="2950027"/>
            <a:ext cx="604100" cy="919371"/>
          </a:xfrm>
          <a:prstGeom prst="rect">
            <a:avLst/>
          </a:prstGeom>
        </p:spPr>
      </p:pic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FAD6B98-50C3-3689-BE0B-BE4F5D7F568B}"/>
              </a:ext>
            </a:extLst>
          </p:cNvPr>
          <p:cNvSpPr/>
          <p:nvPr/>
        </p:nvSpPr>
        <p:spPr bwMode="auto">
          <a:xfrm>
            <a:off x="2021156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2644915-C5C4-AF1E-607F-76556658D22C}"/>
              </a:ext>
            </a:extLst>
          </p:cNvPr>
          <p:cNvSpPr txBox="1"/>
          <p:nvPr/>
        </p:nvSpPr>
        <p:spPr>
          <a:xfrm>
            <a:off x="3444091" y="2513857"/>
            <a:ext cx="7046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solidFill>
                  <a:srgbClr val="FFFFFF"/>
                </a:solidFill>
                <a:latin typeface="+mn-lt"/>
                <a:ea typeface="Verdana"/>
                <a:cs typeface="Verdana" panose="020B0604030504040204" pitchFamily="34" charset="0"/>
              </a:rPr>
              <a:t>Sens</a:t>
            </a:r>
            <a:endParaRPr lang="nl-NL" sz="2800" b="1">
              <a:solidFill>
                <a:srgbClr val="FFFFFF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8F60935-31CC-4845-6363-60688486883B}"/>
              </a:ext>
            </a:extLst>
          </p:cNvPr>
          <p:cNvSpPr/>
          <p:nvPr/>
        </p:nvSpPr>
        <p:spPr bwMode="auto">
          <a:xfrm>
            <a:off x="2021156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3B8A24D3-8115-E96F-58B5-6B1D10F3795A}"/>
              </a:ext>
            </a:extLst>
          </p:cNvPr>
          <p:cNvSpPr/>
          <p:nvPr/>
        </p:nvSpPr>
        <p:spPr bwMode="auto">
          <a:xfrm>
            <a:off x="2021156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040705AB-097C-161D-08F8-871A4123963C}"/>
              </a:ext>
            </a:extLst>
          </p:cNvPr>
          <p:cNvSpPr/>
          <p:nvPr/>
        </p:nvSpPr>
        <p:spPr bwMode="auto">
          <a:xfrm>
            <a:off x="3089934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B71BC8BF-284D-79EC-F42A-8092B571D096}"/>
              </a:ext>
            </a:extLst>
          </p:cNvPr>
          <p:cNvSpPr/>
          <p:nvPr/>
        </p:nvSpPr>
        <p:spPr bwMode="auto">
          <a:xfrm>
            <a:off x="6230101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1D4FABBF-E0A0-39C4-EC32-1756059F7650}"/>
              </a:ext>
            </a:extLst>
          </p:cNvPr>
          <p:cNvSpPr/>
          <p:nvPr/>
        </p:nvSpPr>
        <p:spPr bwMode="auto">
          <a:xfrm>
            <a:off x="4154429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Scan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559C6079-70EA-030C-C590-EE8327B5C4F0}"/>
              </a:ext>
            </a:extLst>
          </p:cNvPr>
          <p:cNvSpPr/>
          <p:nvPr/>
        </p:nvSpPr>
        <p:spPr bwMode="auto">
          <a:xfrm>
            <a:off x="5166342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7AB034A1-9FA3-8B9D-A9F1-CBC4472AE36D}"/>
              </a:ext>
            </a:extLst>
          </p:cNvPr>
          <p:cNvSpPr/>
          <p:nvPr/>
        </p:nvSpPr>
        <p:spPr bwMode="auto">
          <a:xfrm>
            <a:off x="7281450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Drive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7C04CFF-3DC3-C58A-5BE2-67C9968BA764}"/>
              </a:ext>
            </a:extLst>
          </p:cNvPr>
          <p:cNvSpPr/>
          <p:nvPr/>
        </p:nvSpPr>
        <p:spPr bwMode="auto">
          <a:xfrm>
            <a:off x="3089934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C52183F-53B6-C061-FEF6-A80576899F54}"/>
              </a:ext>
            </a:extLst>
          </p:cNvPr>
          <p:cNvSpPr/>
          <p:nvPr/>
        </p:nvSpPr>
        <p:spPr bwMode="auto">
          <a:xfrm>
            <a:off x="8293363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203C6038-8E99-33EC-A147-A365A0E52290}"/>
              </a:ext>
            </a:extLst>
          </p:cNvPr>
          <p:cNvSpPr/>
          <p:nvPr/>
        </p:nvSpPr>
        <p:spPr bwMode="auto">
          <a:xfrm>
            <a:off x="4162847" y="296475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7F757CF4-BB75-EB07-ED93-C90DEB4BF4E2}"/>
              </a:ext>
            </a:extLst>
          </p:cNvPr>
          <p:cNvSpPr/>
          <p:nvPr/>
        </p:nvSpPr>
        <p:spPr bwMode="auto">
          <a:xfrm>
            <a:off x="6226998" y="2953382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B27F619D-1DD7-FBE4-0E3E-3C7ECFC8DE87}"/>
              </a:ext>
            </a:extLst>
          </p:cNvPr>
          <p:cNvSpPr/>
          <p:nvPr/>
        </p:nvSpPr>
        <p:spPr bwMode="auto">
          <a:xfrm>
            <a:off x="3089934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B03D5B5-1580-907C-3F76-BD47499DF21E}"/>
              </a:ext>
            </a:extLst>
          </p:cNvPr>
          <p:cNvSpPr/>
          <p:nvPr/>
        </p:nvSpPr>
        <p:spPr bwMode="auto">
          <a:xfrm>
            <a:off x="5178010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99B58D77-E143-0088-E693-3AEC8A0BF01B}"/>
              </a:ext>
            </a:extLst>
          </p:cNvPr>
          <p:cNvSpPr/>
          <p:nvPr/>
        </p:nvSpPr>
        <p:spPr bwMode="auto">
          <a:xfrm>
            <a:off x="2021152" y="549963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C50CA7F1-7135-BB5E-9E0C-12FF1291DE39}"/>
              </a:ext>
            </a:extLst>
          </p:cNvPr>
          <p:cNvSpPr/>
          <p:nvPr/>
        </p:nvSpPr>
        <p:spPr bwMode="auto">
          <a:xfrm>
            <a:off x="5172399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0A13BB-F3A1-55DA-7E47-55E97E2A5EF2}"/>
              </a:ext>
            </a:extLst>
          </p:cNvPr>
          <p:cNvSpPr/>
          <p:nvPr/>
        </p:nvSpPr>
        <p:spPr bwMode="auto">
          <a:xfrm>
            <a:off x="4148814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DB3FAE-D191-71AC-82FD-924E466DDC16}"/>
              </a:ext>
            </a:extLst>
          </p:cNvPr>
          <p:cNvSpPr/>
          <p:nvPr/>
        </p:nvSpPr>
        <p:spPr bwMode="auto">
          <a:xfrm>
            <a:off x="712551" y="5230879"/>
            <a:ext cx="8670098" cy="1197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9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Energy Awareness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78</a:t>
            </a:fld>
            <a:endParaRPr lang="nl-BE"/>
          </a:p>
        </p:txBody>
      </p:sp>
      <p:pic>
        <p:nvPicPr>
          <p:cNvPr id="16" name="Afbeelding 15" descr="Battery Icon Vector Art, Icons, and Graphics for Free Download">
            <a:extLst>
              <a:ext uri="{FF2B5EF4-FFF2-40B4-BE49-F238E27FC236}">
                <a16:creationId xmlns:a16="http://schemas.microsoft.com/office/drawing/2014/main" id="{4CB36F8C-8DFF-379A-8BF2-AC64CA2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03" t="21196" r="28159" b="25277"/>
          <a:stretch/>
        </p:blipFill>
        <p:spPr>
          <a:xfrm>
            <a:off x="736269" y="4177144"/>
            <a:ext cx="574391" cy="978914"/>
          </a:xfrm>
          <a:prstGeom prst="rect">
            <a:avLst/>
          </a:prstGeom>
        </p:spPr>
      </p:pic>
      <p:pic>
        <p:nvPicPr>
          <p:cNvPr id="12" name="Afbeelding 11" descr="Battery Icon Vector Art, Icons, and Graphics for Free Download">
            <a:extLst>
              <a:ext uri="{FF2B5EF4-FFF2-40B4-BE49-F238E27FC236}">
                <a16:creationId xmlns:a16="http://schemas.microsoft.com/office/drawing/2014/main" id="{25B190F4-FF52-72FB-078F-226D6A04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3" t="20109" r="72202" b="18679"/>
          <a:stretch/>
        </p:blipFill>
        <p:spPr>
          <a:xfrm>
            <a:off x="712953" y="1614055"/>
            <a:ext cx="647242" cy="1119447"/>
          </a:xfrm>
          <a:prstGeom prst="rect">
            <a:avLst/>
          </a:prstGeom>
        </p:spPr>
      </p:pic>
      <p:pic>
        <p:nvPicPr>
          <p:cNvPr id="14" name="Afbeelding 13" descr="Battery Icon Vector Art, Icons, and Graphics for Free Download">
            <a:extLst>
              <a:ext uri="{FF2B5EF4-FFF2-40B4-BE49-F238E27FC236}">
                <a16:creationId xmlns:a16="http://schemas.microsoft.com/office/drawing/2014/main" id="{6C3571AD-F998-2538-701D-1CB8D585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29" t="18701" r="4332" b="24534"/>
          <a:stretch/>
        </p:blipFill>
        <p:spPr>
          <a:xfrm>
            <a:off x="746165" y="5309348"/>
            <a:ext cx="574391" cy="1038128"/>
          </a:xfrm>
          <a:prstGeom prst="rect">
            <a:avLst/>
          </a:prstGeom>
        </p:spPr>
      </p:pic>
      <p:pic>
        <p:nvPicPr>
          <p:cNvPr id="15" name="Afbeelding 14" descr="Battery Icon Vector Art, Icons, and Graphics for Free Download">
            <a:extLst>
              <a:ext uri="{FF2B5EF4-FFF2-40B4-BE49-F238E27FC236}">
                <a16:creationId xmlns:a16="http://schemas.microsoft.com/office/drawing/2014/main" id="{73A7D948-1AA3-0FF6-9BB3-71233BCC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37" t="25000" r="50541" b="24728"/>
          <a:stretch/>
        </p:blipFill>
        <p:spPr>
          <a:xfrm>
            <a:off x="706580" y="2950027"/>
            <a:ext cx="604100" cy="919371"/>
          </a:xfrm>
          <a:prstGeom prst="rect">
            <a:avLst/>
          </a:prstGeom>
        </p:spPr>
      </p:pic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FAD6B98-50C3-3689-BE0B-BE4F5D7F568B}"/>
              </a:ext>
            </a:extLst>
          </p:cNvPr>
          <p:cNvSpPr/>
          <p:nvPr/>
        </p:nvSpPr>
        <p:spPr bwMode="auto">
          <a:xfrm>
            <a:off x="2021156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A2644915-C5C4-AF1E-607F-76556658D22C}"/>
              </a:ext>
            </a:extLst>
          </p:cNvPr>
          <p:cNvSpPr txBox="1"/>
          <p:nvPr/>
        </p:nvSpPr>
        <p:spPr>
          <a:xfrm>
            <a:off x="3444091" y="2513857"/>
            <a:ext cx="70460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nl-NL" sz="2800" b="1">
                <a:solidFill>
                  <a:srgbClr val="FFFFFF"/>
                </a:solidFill>
                <a:latin typeface="+mn-lt"/>
                <a:ea typeface="Verdana"/>
                <a:cs typeface="Verdana" panose="020B0604030504040204" pitchFamily="34" charset="0"/>
              </a:rPr>
              <a:t>Sens</a:t>
            </a:r>
            <a:endParaRPr lang="nl-NL" sz="2800" b="1">
              <a:solidFill>
                <a:srgbClr val="FFFFFF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78F60935-31CC-4845-6363-60688486883B}"/>
              </a:ext>
            </a:extLst>
          </p:cNvPr>
          <p:cNvSpPr/>
          <p:nvPr/>
        </p:nvSpPr>
        <p:spPr bwMode="auto">
          <a:xfrm>
            <a:off x="2021156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3B8A24D3-8115-E96F-58B5-6B1D10F3795A}"/>
              </a:ext>
            </a:extLst>
          </p:cNvPr>
          <p:cNvSpPr/>
          <p:nvPr/>
        </p:nvSpPr>
        <p:spPr bwMode="auto">
          <a:xfrm>
            <a:off x="2021156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Sens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040705AB-097C-161D-08F8-871A4123963C}"/>
              </a:ext>
            </a:extLst>
          </p:cNvPr>
          <p:cNvSpPr/>
          <p:nvPr/>
        </p:nvSpPr>
        <p:spPr bwMode="auto">
          <a:xfrm>
            <a:off x="3089934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B71BC8BF-284D-79EC-F42A-8092B571D096}"/>
              </a:ext>
            </a:extLst>
          </p:cNvPr>
          <p:cNvSpPr/>
          <p:nvPr/>
        </p:nvSpPr>
        <p:spPr bwMode="auto">
          <a:xfrm>
            <a:off x="6230101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1D4FABBF-E0A0-39C4-EC32-1756059F7650}"/>
              </a:ext>
            </a:extLst>
          </p:cNvPr>
          <p:cNvSpPr/>
          <p:nvPr/>
        </p:nvSpPr>
        <p:spPr bwMode="auto">
          <a:xfrm>
            <a:off x="4154429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Scan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559C6079-70EA-030C-C590-EE8327B5C4F0}"/>
              </a:ext>
            </a:extLst>
          </p:cNvPr>
          <p:cNvSpPr/>
          <p:nvPr/>
        </p:nvSpPr>
        <p:spPr bwMode="auto">
          <a:xfrm>
            <a:off x="5166342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7AB034A1-9FA3-8B9D-A9F1-CBC4472AE36D}"/>
              </a:ext>
            </a:extLst>
          </p:cNvPr>
          <p:cNvSpPr/>
          <p:nvPr/>
        </p:nvSpPr>
        <p:spPr bwMode="auto">
          <a:xfrm>
            <a:off x="7281450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Drive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F7C04CFF-3DC3-C58A-5BE2-67C9968BA764}"/>
              </a:ext>
            </a:extLst>
          </p:cNvPr>
          <p:cNvSpPr/>
          <p:nvPr/>
        </p:nvSpPr>
        <p:spPr bwMode="auto">
          <a:xfrm>
            <a:off x="3089934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C52183F-53B6-C061-FEF6-A80576899F54}"/>
              </a:ext>
            </a:extLst>
          </p:cNvPr>
          <p:cNvSpPr/>
          <p:nvPr/>
        </p:nvSpPr>
        <p:spPr bwMode="auto">
          <a:xfrm>
            <a:off x="8293363" y="1719324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203C6038-8E99-33EC-A147-A365A0E52290}"/>
              </a:ext>
            </a:extLst>
          </p:cNvPr>
          <p:cNvSpPr/>
          <p:nvPr/>
        </p:nvSpPr>
        <p:spPr bwMode="auto">
          <a:xfrm>
            <a:off x="4162847" y="296475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7F757CF4-BB75-EB07-ED93-C90DEB4BF4E2}"/>
              </a:ext>
            </a:extLst>
          </p:cNvPr>
          <p:cNvSpPr/>
          <p:nvPr/>
        </p:nvSpPr>
        <p:spPr bwMode="auto">
          <a:xfrm>
            <a:off x="6226998" y="2953382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B27F619D-1DD7-FBE4-0E3E-3C7ECFC8DE87}"/>
              </a:ext>
            </a:extLst>
          </p:cNvPr>
          <p:cNvSpPr/>
          <p:nvPr/>
        </p:nvSpPr>
        <p:spPr bwMode="auto">
          <a:xfrm>
            <a:off x="3089934" y="4252726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Store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5B03D5B5-1580-907C-3F76-BD47499DF21E}"/>
              </a:ext>
            </a:extLst>
          </p:cNvPr>
          <p:cNvSpPr/>
          <p:nvPr/>
        </p:nvSpPr>
        <p:spPr bwMode="auto">
          <a:xfrm>
            <a:off x="5178010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99B58D77-E143-0088-E693-3AEC8A0BF01B}"/>
              </a:ext>
            </a:extLst>
          </p:cNvPr>
          <p:cNvSpPr/>
          <p:nvPr/>
        </p:nvSpPr>
        <p:spPr bwMode="auto">
          <a:xfrm>
            <a:off x="3091581" y="544520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>
                <a:solidFill>
                  <a:schemeClr val="bg1"/>
                </a:solidFill>
                <a:ea typeface="Verdana Regular" charset="0"/>
                <a:cs typeface="Verdana Regular" charset="0"/>
              </a:rPr>
              <a:t>Sleep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C50CA7F1-7135-BB5E-9E0C-12FF1291DE39}"/>
              </a:ext>
            </a:extLst>
          </p:cNvPr>
          <p:cNvSpPr/>
          <p:nvPr/>
        </p:nvSpPr>
        <p:spPr bwMode="auto">
          <a:xfrm>
            <a:off x="5172399" y="2976129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LoRa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C90A13BB-F3A1-55DA-7E47-55E97E2A5EF2}"/>
              </a:ext>
            </a:extLst>
          </p:cNvPr>
          <p:cNvSpPr/>
          <p:nvPr/>
        </p:nvSpPr>
        <p:spPr bwMode="auto">
          <a:xfrm>
            <a:off x="4148814" y="4252725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3F22C2FD-3E17-39C3-B838-A1008EDB6021}"/>
              </a:ext>
            </a:extLst>
          </p:cNvPr>
          <p:cNvSpPr/>
          <p:nvPr/>
        </p:nvSpPr>
        <p:spPr bwMode="auto">
          <a:xfrm>
            <a:off x="2020829" y="5445867"/>
            <a:ext cx="914400" cy="904504"/>
          </a:xfrm>
          <a:prstGeom prst="roundRect">
            <a:avLst/>
          </a:pr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180000" rIns="0" bIns="180000" rtlCol="0" anchor="ctr">
            <a:normAutofit/>
          </a:bodyPr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nl-NL" b="1" err="1">
                <a:solidFill>
                  <a:schemeClr val="bg1"/>
                </a:solidFill>
                <a:ea typeface="Verdana Regular" charset="0"/>
                <a:cs typeface="Verdana Regular" charset="0"/>
              </a:rPr>
              <a:t>Beacon</a:t>
            </a: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1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79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23951" y="2530959"/>
            <a:ext cx="4545800" cy="1783215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Optimal Transmission</a:t>
            </a:r>
            <a:endParaRPr lang="en-GB" sz="6000" b="0">
              <a:latin typeface="Calibri"/>
              <a:ea typeface="Calibri"/>
              <a:cs typeface="Calibri"/>
            </a:endParaRPr>
          </a:p>
          <a:p>
            <a:pPr algn="ctr"/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Energy Awareness</a:t>
            </a:r>
            <a:endParaRPr lang="en-US" b="0">
              <a:latin typeface="Calibri"/>
              <a:ea typeface="Calibri"/>
              <a:cs typeface="Calibri"/>
            </a:endParaRPr>
          </a:p>
          <a:p>
            <a:endParaRPr lang="nl-BE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468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Verdana"/>
                <a:cs typeface="Calibri"/>
              </a:rPr>
              <a:t>Concept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2" name="Afbeelding 1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FD87510C-13BD-7627-7B2A-27F2AA61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5" t="6693" r="8745" b="17526"/>
          <a:stretch/>
        </p:blipFill>
        <p:spPr>
          <a:xfrm>
            <a:off x="3982407" y="7925975"/>
            <a:ext cx="2263404" cy="1528735"/>
          </a:xfrm>
          <a:prstGeom prst="rect">
            <a:avLst/>
          </a:prstGeom>
        </p:spPr>
      </p:pic>
      <p:pic>
        <p:nvPicPr>
          <p:cNvPr id="4" name="Afbeelding 3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9BDF014E-F550-A7F7-4FC9-68EA241C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06" t="8247" r="9506" b="15979"/>
          <a:stretch/>
        </p:blipFill>
        <p:spPr>
          <a:xfrm>
            <a:off x="8055835" y="1980735"/>
            <a:ext cx="2221680" cy="1528581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C53FB382-E102-6DEF-E51C-C5CBBE36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77" y="7080258"/>
            <a:ext cx="1330891" cy="1330891"/>
          </a:xfrm>
          <a:prstGeom prst="rect">
            <a:avLst/>
          </a:prstGeom>
        </p:spPr>
      </p:pic>
      <p:pic>
        <p:nvPicPr>
          <p:cNvPr id="9" name="Afbeelding 8" descr="LoRa®️ · GitHub">
            <a:extLst>
              <a:ext uri="{FF2B5EF4-FFF2-40B4-BE49-F238E27FC236}">
                <a16:creationId xmlns:a16="http://schemas.microsoft.com/office/drawing/2014/main" id="{5A80328F-E961-B060-672F-107FF7D42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057" y="831257"/>
            <a:ext cx="1330891" cy="1330891"/>
          </a:xfrm>
          <a:prstGeom prst="rect">
            <a:avLst/>
          </a:prstGeom>
        </p:spPr>
      </p:pic>
      <p:pic>
        <p:nvPicPr>
          <p:cNvPr id="10" name="Afbeelding 9" descr="Bluetooth low-energy interface (BLE) – Smart IoT device RAM-1®">
            <a:extLst>
              <a:ext uri="{FF2B5EF4-FFF2-40B4-BE49-F238E27FC236}">
                <a16:creationId xmlns:a16="http://schemas.microsoft.com/office/drawing/2014/main" id="{085F75B1-A2BB-490B-A92E-4D509A1CA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206" y="7083912"/>
            <a:ext cx="1344461" cy="1323584"/>
          </a:xfrm>
          <a:prstGeom prst="rect">
            <a:avLst/>
          </a:prstGeom>
        </p:spPr>
      </p:pic>
      <p:pic>
        <p:nvPicPr>
          <p:cNvPr id="11" name="Afbeelding 10" descr="Bluetooth low-energy interface (BLE) – Smart IoT device RAM-1®">
            <a:extLst>
              <a:ext uri="{FF2B5EF4-FFF2-40B4-BE49-F238E27FC236}">
                <a16:creationId xmlns:a16="http://schemas.microsoft.com/office/drawing/2014/main" id="{65EBA9CC-571C-DB94-3EFB-2EDF1F78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559" y="1419459"/>
            <a:ext cx="1344461" cy="1323584"/>
          </a:xfrm>
          <a:prstGeom prst="rect">
            <a:avLst/>
          </a:prstGeom>
        </p:spPr>
      </p:pic>
      <p:pic>
        <p:nvPicPr>
          <p:cNvPr id="12" name="Afbeelding 11" descr="Antenna - Free communications icons">
            <a:extLst>
              <a:ext uri="{FF2B5EF4-FFF2-40B4-BE49-F238E27FC236}">
                <a16:creationId xmlns:a16="http://schemas.microsoft.com/office/drawing/2014/main" id="{FB1914EE-94AC-F7E4-7599-5D4ACAE8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386" y="3808332"/>
            <a:ext cx="2090058" cy="2099129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4642E862-E2B0-5B76-9564-59F9DD80A8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8651321" y="908482"/>
            <a:ext cx="1198428" cy="1006048"/>
          </a:xfrm>
          <a:prstGeom prst="rect">
            <a:avLst/>
          </a:prstGeom>
        </p:spPr>
      </p:pic>
      <p:pic>
        <p:nvPicPr>
          <p:cNvPr id="15" name="Afbeelding 14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7EA9C570-1F37-4511-F9F2-68E49195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4517500" y="6917398"/>
            <a:ext cx="1198428" cy="1006048"/>
          </a:xfrm>
          <a:prstGeom prst="rect">
            <a:avLst/>
          </a:prstGeom>
        </p:spPr>
      </p:pic>
      <p:pic>
        <p:nvPicPr>
          <p:cNvPr id="5" name="Afbeelding 4" descr="LoRa®️ · GitHub">
            <a:extLst>
              <a:ext uri="{FF2B5EF4-FFF2-40B4-BE49-F238E27FC236}">
                <a16:creationId xmlns:a16="http://schemas.microsoft.com/office/drawing/2014/main" id="{2047749E-4F78-78C9-11D4-87BEB577A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11" t="24219" r="12296" b="29193"/>
          <a:stretch/>
        </p:blipFill>
        <p:spPr>
          <a:xfrm>
            <a:off x="10803882" y="5860537"/>
            <a:ext cx="1010049" cy="6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80</a:t>
            </a:fld>
            <a:endParaRPr lang="nl-B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3FC30F-5397-855A-C0CA-621CA2F6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1E704CB-E5AD-8B02-E563-F2B626936D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3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81</a:t>
            </a:fld>
            <a:endParaRPr lang="nl-BE"/>
          </a:p>
        </p:txBody>
      </p:sp>
      <p:pic>
        <p:nvPicPr>
          <p:cNvPr id="6" name="Afbeelding 5" descr="File:Mars.png - Wikipedia">
            <a:extLst>
              <a:ext uri="{FF2B5EF4-FFF2-40B4-BE49-F238E27FC236}">
                <a16:creationId xmlns:a16="http://schemas.microsoft.com/office/drawing/2014/main" id="{8D399D78-F53A-19F3-9FBB-45A8EFDB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43" y="1943746"/>
            <a:ext cx="5836556" cy="24171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0FFF8F3-8926-0E61-0890-B9E31CB2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DA112FC-811F-AEBA-E566-D75EAC228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18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82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Antenna - Free communications icons">
            <a:extLst>
              <a:ext uri="{FF2B5EF4-FFF2-40B4-BE49-F238E27FC236}">
                <a16:creationId xmlns:a16="http://schemas.microsoft.com/office/drawing/2014/main" id="{26A976BE-99E1-6780-8304-E2E8294A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928AF509-AF7A-C605-F3C3-C2DF36CEE0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65B2913-C1AF-AE00-2658-4E22EEB231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A465D84-AA7D-2B5E-13B7-15A49011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50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83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58FCFCB-26E3-E115-CD0D-2C5D609D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3873548" y="5200208"/>
            <a:ext cx="975262" cy="657878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8288AE9C-8EA1-C8EF-425B-5C9D7BF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89" y="4808062"/>
            <a:ext cx="568892" cy="568892"/>
          </a:xfrm>
          <a:prstGeom prst="rect">
            <a:avLst/>
          </a:prstGeom>
        </p:spPr>
      </p:pic>
      <p:pic>
        <p:nvPicPr>
          <p:cNvPr id="12" name="Afbeelding 11" descr="Bluetooth low-energy interface (BLE) – Smart IoT device RAM-1®">
            <a:extLst>
              <a:ext uri="{FF2B5EF4-FFF2-40B4-BE49-F238E27FC236}">
                <a16:creationId xmlns:a16="http://schemas.microsoft.com/office/drawing/2014/main" id="{7625EB90-C1DE-2069-BB15-E974741E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633" y="4829859"/>
            <a:ext cx="582462" cy="570656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C116509D-6CA9-4826-6508-12035A3B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4154641" y="4808488"/>
            <a:ext cx="518071" cy="434548"/>
          </a:xfrm>
          <a:prstGeom prst="rect">
            <a:avLst/>
          </a:prstGeom>
        </p:spPr>
      </p:pic>
      <p:pic>
        <p:nvPicPr>
          <p:cNvPr id="15" name="Afbeelding 14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F0791E9-6353-0BCA-E72E-6BA0842A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6467976" y="1181564"/>
            <a:ext cx="975262" cy="657878"/>
          </a:xfrm>
          <a:prstGeom prst="rect">
            <a:avLst/>
          </a:prstGeom>
        </p:spPr>
      </p:pic>
      <p:pic>
        <p:nvPicPr>
          <p:cNvPr id="16" name="Afbeelding 15" descr="LoRa®️ · GitHub">
            <a:extLst>
              <a:ext uri="{FF2B5EF4-FFF2-40B4-BE49-F238E27FC236}">
                <a16:creationId xmlns:a16="http://schemas.microsoft.com/office/drawing/2014/main" id="{307D4AFE-8DAC-C2ED-9721-C75F50CE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7" y="789418"/>
            <a:ext cx="568892" cy="568892"/>
          </a:xfrm>
          <a:prstGeom prst="rect">
            <a:avLst/>
          </a:prstGeom>
        </p:spPr>
      </p:pic>
      <p:pic>
        <p:nvPicPr>
          <p:cNvPr id="17" name="Afbeelding 16" descr="Bluetooth low-energy interface (BLE) – Smart IoT device RAM-1®">
            <a:extLst>
              <a:ext uri="{FF2B5EF4-FFF2-40B4-BE49-F238E27FC236}">
                <a16:creationId xmlns:a16="http://schemas.microsoft.com/office/drawing/2014/main" id="{270B8589-2FE0-F1BE-95A2-B20A4C571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61" y="811215"/>
            <a:ext cx="582462" cy="570656"/>
          </a:xfrm>
          <a:prstGeom prst="rect">
            <a:avLst/>
          </a:prstGeom>
        </p:spPr>
      </p:pic>
      <p:pic>
        <p:nvPicPr>
          <p:cNvPr id="18" name="Afbeelding 17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EC093338-4F36-5B2B-8BD8-0EB17003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6749069" y="789844"/>
            <a:ext cx="518071" cy="434548"/>
          </a:xfrm>
          <a:prstGeom prst="rect">
            <a:avLst/>
          </a:prstGeom>
        </p:spPr>
      </p:pic>
      <p:pic>
        <p:nvPicPr>
          <p:cNvPr id="20" name="Afbeelding 19" descr="Antenna - Free communications icons">
            <a:extLst>
              <a:ext uri="{FF2B5EF4-FFF2-40B4-BE49-F238E27FC236}">
                <a16:creationId xmlns:a16="http://schemas.microsoft.com/office/drawing/2014/main" id="{E191F834-D1E4-61D4-6ABF-7F269FA11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22" name="Afbeelding 21" descr="LoRa®️ · GitHub">
            <a:extLst>
              <a:ext uri="{FF2B5EF4-FFF2-40B4-BE49-F238E27FC236}">
                <a16:creationId xmlns:a16="http://schemas.microsoft.com/office/drawing/2014/main" id="{C4DDE2D6-DB45-2247-610A-83E6E5200B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DFAB0E6B-19F7-1008-BCE6-F7D5C48E6C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9AD704A6-3A57-ED0B-D6D3-7149CD3F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6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84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58FCFCB-26E3-E115-CD0D-2C5D609D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3873548" y="5200208"/>
            <a:ext cx="975262" cy="657878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8288AE9C-8EA1-C8EF-425B-5C9D7BF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89" y="4808062"/>
            <a:ext cx="568892" cy="568892"/>
          </a:xfrm>
          <a:prstGeom prst="rect">
            <a:avLst/>
          </a:prstGeom>
        </p:spPr>
      </p:pic>
      <p:pic>
        <p:nvPicPr>
          <p:cNvPr id="12" name="Afbeelding 11" descr="Bluetooth low-energy interface (BLE) – Smart IoT device RAM-1®">
            <a:extLst>
              <a:ext uri="{FF2B5EF4-FFF2-40B4-BE49-F238E27FC236}">
                <a16:creationId xmlns:a16="http://schemas.microsoft.com/office/drawing/2014/main" id="{7625EB90-C1DE-2069-BB15-E974741E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633" y="4829859"/>
            <a:ext cx="582462" cy="570656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C116509D-6CA9-4826-6508-12035A3B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4154641" y="4808488"/>
            <a:ext cx="518071" cy="434548"/>
          </a:xfrm>
          <a:prstGeom prst="rect">
            <a:avLst/>
          </a:prstGeom>
        </p:spPr>
      </p:pic>
      <p:pic>
        <p:nvPicPr>
          <p:cNvPr id="15" name="Afbeelding 14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F0791E9-6353-0BCA-E72E-6BA0842A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6467976" y="1181564"/>
            <a:ext cx="975262" cy="657878"/>
          </a:xfrm>
          <a:prstGeom prst="rect">
            <a:avLst/>
          </a:prstGeom>
        </p:spPr>
      </p:pic>
      <p:pic>
        <p:nvPicPr>
          <p:cNvPr id="16" name="Afbeelding 15" descr="LoRa®️ · GitHub">
            <a:extLst>
              <a:ext uri="{FF2B5EF4-FFF2-40B4-BE49-F238E27FC236}">
                <a16:creationId xmlns:a16="http://schemas.microsoft.com/office/drawing/2014/main" id="{307D4AFE-8DAC-C2ED-9721-C75F50CE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7" y="789418"/>
            <a:ext cx="568892" cy="568892"/>
          </a:xfrm>
          <a:prstGeom prst="rect">
            <a:avLst/>
          </a:prstGeom>
        </p:spPr>
      </p:pic>
      <p:pic>
        <p:nvPicPr>
          <p:cNvPr id="17" name="Afbeelding 16" descr="Bluetooth low-energy interface (BLE) – Smart IoT device RAM-1®">
            <a:extLst>
              <a:ext uri="{FF2B5EF4-FFF2-40B4-BE49-F238E27FC236}">
                <a16:creationId xmlns:a16="http://schemas.microsoft.com/office/drawing/2014/main" id="{270B8589-2FE0-F1BE-95A2-B20A4C571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61" y="811215"/>
            <a:ext cx="582462" cy="570656"/>
          </a:xfrm>
          <a:prstGeom prst="rect">
            <a:avLst/>
          </a:prstGeom>
        </p:spPr>
      </p:pic>
      <p:pic>
        <p:nvPicPr>
          <p:cNvPr id="18" name="Afbeelding 17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EC093338-4F36-5B2B-8BD8-0EB17003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6749069" y="789844"/>
            <a:ext cx="518071" cy="434548"/>
          </a:xfrm>
          <a:prstGeom prst="rect">
            <a:avLst/>
          </a:prstGeom>
        </p:spPr>
      </p:pic>
      <p:pic>
        <p:nvPicPr>
          <p:cNvPr id="20" name="Afbeelding 19" descr="Antenna - Free communications icons">
            <a:extLst>
              <a:ext uri="{FF2B5EF4-FFF2-40B4-BE49-F238E27FC236}">
                <a16:creationId xmlns:a16="http://schemas.microsoft.com/office/drawing/2014/main" id="{E191F834-D1E4-61D4-6ABF-7F269FA11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22" name="Afbeelding 21" descr="LoRa®️ · GitHub">
            <a:extLst>
              <a:ext uri="{FF2B5EF4-FFF2-40B4-BE49-F238E27FC236}">
                <a16:creationId xmlns:a16="http://schemas.microsoft.com/office/drawing/2014/main" id="{C4DDE2D6-DB45-2247-610A-83E6E5200B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D8AE6E90-AEFC-C3B0-06BC-CD59A677F0DC}"/>
              </a:ext>
            </a:extLst>
          </p:cNvPr>
          <p:cNvCxnSpPr/>
          <p:nvPr/>
        </p:nvCxnSpPr>
        <p:spPr>
          <a:xfrm flipV="1">
            <a:off x="4965247" y="5095872"/>
            <a:ext cx="2861126" cy="586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E4BC4637-4413-59DE-BAAE-FB7FCD9ECF3F}"/>
              </a:ext>
            </a:extLst>
          </p:cNvPr>
          <p:cNvCxnSpPr>
            <a:cxnSpLocks/>
          </p:cNvCxnSpPr>
          <p:nvPr/>
        </p:nvCxnSpPr>
        <p:spPr>
          <a:xfrm>
            <a:off x="7405460" y="1871888"/>
            <a:ext cx="656769" cy="27613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FDDE93C-2FEC-BB02-BD49-CA0E9F6C1C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8032DBD-1786-A200-3D8C-72C2CE01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69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85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58FCFCB-26E3-E115-CD0D-2C5D609D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5406619" y="2188494"/>
            <a:ext cx="975262" cy="657878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8288AE9C-8EA1-C8EF-425B-5C9D7BF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60" y="1796348"/>
            <a:ext cx="568892" cy="568892"/>
          </a:xfrm>
          <a:prstGeom prst="rect">
            <a:avLst/>
          </a:prstGeom>
        </p:spPr>
      </p:pic>
      <p:pic>
        <p:nvPicPr>
          <p:cNvPr id="12" name="Afbeelding 11" descr="Bluetooth low-energy interface (BLE) – Smart IoT device RAM-1®">
            <a:extLst>
              <a:ext uri="{FF2B5EF4-FFF2-40B4-BE49-F238E27FC236}">
                <a16:creationId xmlns:a16="http://schemas.microsoft.com/office/drawing/2014/main" id="{7625EB90-C1DE-2069-BB15-E974741E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704" y="1818145"/>
            <a:ext cx="582462" cy="570656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C116509D-6CA9-4826-6508-12035A3B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5687712" y="1796774"/>
            <a:ext cx="518071" cy="434548"/>
          </a:xfrm>
          <a:prstGeom prst="rect">
            <a:avLst/>
          </a:prstGeom>
        </p:spPr>
      </p:pic>
      <p:pic>
        <p:nvPicPr>
          <p:cNvPr id="15" name="Afbeelding 14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F0791E9-6353-0BCA-E72E-6BA0842A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6467976" y="1181564"/>
            <a:ext cx="975262" cy="657878"/>
          </a:xfrm>
          <a:prstGeom prst="rect">
            <a:avLst/>
          </a:prstGeom>
        </p:spPr>
      </p:pic>
      <p:pic>
        <p:nvPicPr>
          <p:cNvPr id="16" name="Afbeelding 15" descr="LoRa®️ · GitHub">
            <a:extLst>
              <a:ext uri="{FF2B5EF4-FFF2-40B4-BE49-F238E27FC236}">
                <a16:creationId xmlns:a16="http://schemas.microsoft.com/office/drawing/2014/main" id="{307D4AFE-8DAC-C2ED-9721-C75F50CE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7" y="789418"/>
            <a:ext cx="568892" cy="568892"/>
          </a:xfrm>
          <a:prstGeom prst="rect">
            <a:avLst/>
          </a:prstGeom>
        </p:spPr>
      </p:pic>
      <p:pic>
        <p:nvPicPr>
          <p:cNvPr id="17" name="Afbeelding 16" descr="Bluetooth low-energy interface (BLE) – Smart IoT device RAM-1®">
            <a:extLst>
              <a:ext uri="{FF2B5EF4-FFF2-40B4-BE49-F238E27FC236}">
                <a16:creationId xmlns:a16="http://schemas.microsoft.com/office/drawing/2014/main" id="{270B8589-2FE0-F1BE-95A2-B20A4C571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61" y="811215"/>
            <a:ext cx="582462" cy="570656"/>
          </a:xfrm>
          <a:prstGeom prst="rect">
            <a:avLst/>
          </a:prstGeom>
        </p:spPr>
      </p:pic>
      <p:pic>
        <p:nvPicPr>
          <p:cNvPr id="18" name="Afbeelding 17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EC093338-4F36-5B2B-8BD8-0EB17003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6749069" y="789844"/>
            <a:ext cx="518071" cy="434548"/>
          </a:xfrm>
          <a:prstGeom prst="rect">
            <a:avLst/>
          </a:prstGeom>
        </p:spPr>
      </p:pic>
      <p:pic>
        <p:nvPicPr>
          <p:cNvPr id="7" name="Afbeelding 6" descr="Antenna - Free communications icons">
            <a:extLst>
              <a:ext uri="{FF2B5EF4-FFF2-40B4-BE49-F238E27FC236}">
                <a16:creationId xmlns:a16="http://schemas.microsoft.com/office/drawing/2014/main" id="{FFB477AA-B62D-5481-EEEB-B10A2C4C9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13" name="Afbeelding 12" descr="LoRa®️ · GitHub">
            <a:extLst>
              <a:ext uri="{FF2B5EF4-FFF2-40B4-BE49-F238E27FC236}">
                <a16:creationId xmlns:a16="http://schemas.microsoft.com/office/drawing/2014/main" id="{A0F9F883-CEE5-1AAE-F2B2-CF606CEAF8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0AB0DD9-2643-F53F-B8A2-E203E3A146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4AB154D4-B98C-66B1-0746-79FE4CEE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8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86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58FCFCB-26E3-E115-CD0D-2C5D609D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5406619" y="2188494"/>
            <a:ext cx="975262" cy="657878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8288AE9C-8EA1-C8EF-425B-5C9D7BF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60" y="1796348"/>
            <a:ext cx="568892" cy="568892"/>
          </a:xfrm>
          <a:prstGeom prst="rect">
            <a:avLst/>
          </a:prstGeom>
        </p:spPr>
      </p:pic>
      <p:pic>
        <p:nvPicPr>
          <p:cNvPr id="12" name="Afbeelding 11" descr="Bluetooth low-energy interface (BLE) – Smart IoT device RAM-1®">
            <a:extLst>
              <a:ext uri="{FF2B5EF4-FFF2-40B4-BE49-F238E27FC236}">
                <a16:creationId xmlns:a16="http://schemas.microsoft.com/office/drawing/2014/main" id="{7625EB90-C1DE-2069-BB15-E974741E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704" y="1818145"/>
            <a:ext cx="582462" cy="570656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C116509D-6CA9-4826-6508-12035A3B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5687712" y="1796774"/>
            <a:ext cx="518071" cy="434548"/>
          </a:xfrm>
          <a:prstGeom prst="rect">
            <a:avLst/>
          </a:prstGeom>
        </p:spPr>
      </p:pic>
      <p:pic>
        <p:nvPicPr>
          <p:cNvPr id="15" name="Afbeelding 14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F0791E9-6353-0BCA-E72E-6BA0842A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6467976" y="1181564"/>
            <a:ext cx="975262" cy="657878"/>
          </a:xfrm>
          <a:prstGeom prst="rect">
            <a:avLst/>
          </a:prstGeom>
        </p:spPr>
      </p:pic>
      <p:pic>
        <p:nvPicPr>
          <p:cNvPr id="16" name="Afbeelding 15" descr="LoRa®️ · GitHub">
            <a:extLst>
              <a:ext uri="{FF2B5EF4-FFF2-40B4-BE49-F238E27FC236}">
                <a16:creationId xmlns:a16="http://schemas.microsoft.com/office/drawing/2014/main" id="{307D4AFE-8DAC-C2ED-9721-C75F50CE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7" y="789418"/>
            <a:ext cx="568892" cy="568892"/>
          </a:xfrm>
          <a:prstGeom prst="rect">
            <a:avLst/>
          </a:prstGeom>
        </p:spPr>
      </p:pic>
      <p:pic>
        <p:nvPicPr>
          <p:cNvPr id="17" name="Afbeelding 16" descr="Bluetooth low-energy interface (BLE) – Smart IoT device RAM-1®">
            <a:extLst>
              <a:ext uri="{FF2B5EF4-FFF2-40B4-BE49-F238E27FC236}">
                <a16:creationId xmlns:a16="http://schemas.microsoft.com/office/drawing/2014/main" id="{270B8589-2FE0-F1BE-95A2-B20A4C571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61" y="811215"/>
            <a:ext cx="582462" cy="570656"/>
          </a:xfrm>
          <a:prstGeom prst="rect">
            <a:avLst/>
          </a:prstGeom>
        </p:spPr>
      </p:pic>
      <p:pic>
        <p:nvPicPr>
          <p:cNvPr id="18" name="Afbeelding 17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EC093338-4F36-5B2B-8BD8-0EB17003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6749069" y="789844"/>
            <a:ext cx="518071" cy="434548"/>
          </a:xfrm>
          <a:prstGeom prst="rect">
            <a:avLst/>
          </a:prstGeom>
        </p:spPr>
      </p:pic>
      <p:pic>
        <p:nvPicPr>
          <p:cNvPr id="7" name="Afbeelding 6" descr="Antenna - Free communications icons">
            <a:extLst>
              <a:ext uri="{FF2B5EF4-FFF2-40B4-BE49-F238E27FC236}">
                <a16:creationId xmlns:a16="http://schemas.microsoft.com/office/drawing/2014/main" id="{207B3307-2B86-BDF2-C196-53C4C82C8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13" name="Afbeelding 12" descr="LoRa®️ · GitHub">
            <a:extLst>
              <a:ext uri="{FF2B5EF4-FFF2-40B4-BE49-F238E27FC236}">
                <a16:creationId xmlns:a16="http://schemas.microsoft.com/office/drawing/2014/main" id="{D9708493-6745-DF8F-FBD4-CA3F6045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E1F9BAB-B24F-15DB-F8A7-25B91D222BD2}"/>
              </a:ext>
            </a:extLst>
          </p:cNvPr>
          <p:cNvCxnSpPr>
            <a:cxnSpLocks/>
          </p:cNvCxnSpPr>
          <p:nvPr/>
        </p:nvCxnSpPr>
        <p:spPr>
          <a:xfrm>
            <a:off x="7405460" y="1871888"/>
            <a:ext cx="656769" cy="27613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1044BBBD-B353-8073-88BB-FAD7CD6FC92C}"/>
              </a:ext>
            </a:extLst>
          </p:cNvPr>
          <p:cNvCxnSpPr>
            <a:cxnSpLocks/>
          </p:cNvCxnSpPr>
          <p:nvPr/>
        </p:nvCxnSpPr>
        <p:spPr>
          <a:xfrm>
            <a:off x="6423932" y="2877002"/>
            <a:ext cx="1373411" cy="17362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671032F-A7A9-887F-9E88-3C507F548D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E8EA9979-70C5-F82F-1F0D-CD4189D7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916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87</a:t>
            </a:fld>
            <a:endParaRPr lang="nl-BE"/>
          </a:p>
        </p:txBody>
      </p:sp>
      <p:pic>
        <p:nvPicPr>
          <p:cNvPr id="5" name="Afbeelding 4" descr="Mars PNGs for Free Download">
            <a:extLst>
              <a:ext uri="{FF2B5EF4-FFF2-40B4-BE49-F238E27FC236}">
                <a16:creationId xmlns:a16="http://schemas.microsoft.com/office/drawing/2014/main" id="{1BDD352B-B465-A2A7-8CAF-2A92C39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29" y="-464457"/>
            <a:ext cx="7850413" cy="7786914"/>
          </a:xfrm>
          <a:prstGeom prst="rect">
            <a:avLst/>
          </a:prstGeom>
        </p:spPr>
      </p:pic>
      <p:pic>
        <p:nvPicPr>
          <p:cNvPr id="6" name="Afbeelding 5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58FCFCB-26E3-E115-CD0D-2C5D609D7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5406619" y="2188494"/>
            <a:ext cx="975262" cy="657878"/>
          </a:xfrm>
          <a:prstGeom prst="rect">
            <a:avLst/>
          </a:prstGeom>
        </p:spPr>
      </p:pic>
      <p:pic>
        <p:nvPicPr>
          <p:cNvPr id="8" name="Afbeelding 7" descr="LoRa®️ · GitHub">
            <a:extLst>
              <a:ext uri="{FF2B5EF4-FFF2-40B4-BE49-F238E27FC236}">
                <a16:creationId xmlns:a16="http://schemas.microsoft.com/office/drawing/2014/main" id="{8288AE9C-8EA1-C8EF-425B-5C9D7BFA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260" y="1796348"/>
            <a:ext cx="568892" cy="568892"/>
          </a:xfrm>
          <a:prstGeom prst="rect">
            <a:avLst/>
          </a:prstGeom>
        </p:spPr>
      </p:pic>
      <p:pic>
        <p:nvPicPr>
          <p:cNvPr id="12" name="Afbeelding 11" descr="Bluetooth low-energy interface (BLE) – Smart IoT device RAM-1®">
            <a:extLst>
              <a:ext uri="{FF2B5EF4-FFF2-40B4-BE49-F238E27FC236}">
                <a16:creationId xmlns:a16="http://schemas.microsoft.com/office/drawing/2014/main" id="{7625EB90-C1DE-2069-BB15-E974741E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704" y="1818145"/>
            <a:ext cx="582462" cy="570656"/>
          </a:xfrm>
          <a:prstGeom prst="rect">
            <a:avLst/>
          </a:prstGeom>
        </p:spPr>
      </p:pic>
      <p:pic>
        <p:nvPicPr>
          <p:cNvPr id="14" name="Afbeelding 13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C116509D-6CA9-4826-6508-12035A3B9B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5687712" y="1796774"/>
            <a:ext cx="518071" cy="434548"/>
          </a:xfrm>
          <a:prstGeom prst="rect">
            <a:avLst/>
          </a:prstGeom>
        </p:spPr>
      </p:pic>
      <p:pic>
        <p:nvPicPr>
          <p:cNvPr id="15" name="Afbeelding 14" descr="Mars rover isolated on white background. Elements of this image were  furnished by NASA. High quality photo Stock Photo - Alamy">
            <a:extLst>
              <a:ext uri="{FF2B5EF4-FFF2-40B4-BE49-F238E27FC236}">
                <a16:creationId xmlns:a16="http://schemas.microsoft.com/office/drawing/2014/main" id="{CF0791E9-6353-0BCA-E72E-6BA0842A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5" t="6693" r="8745" b="17526"/>
          <a:stretch/>
        </p:blipFill>
        <p:spPr>
          <a:xfrm>
            <a:off x="6467976" y="1181564"/>
            <a:ext cx="975262" cy="657878"/>
          </a:xfrm>
          <a:prstGeom prst="rect">
            <a:avLst/>
          </a:prstGeom>
        </p:spPr>
      </p:pic>
      <p:pic>
        <p:nvPicPr>
          <p:cNvPr id="16" name="Afbeelding 15" descr="LoRa®️ · GitHub">
            <a:extLst>
              <a:ext uri="{FF2B5EF4-FFF2-40B4-BE49-F238E27FC236}">
                <a16:creationId xmlns:a16="http://schemas.microsoft.com/office/drawing/2014/main" id="{307D4AFE-8DAC-C2ED-9721-C75F50CE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7" y="789418"/>
            <a:ext cx="568892" cy="568892"/>
          </a:xfrm>
          <a:prstGeom prst="rect">
            <a:avLst/>
          </a:prstGeom>
        </p:spPr>
      </p:pic>
      <p:pic>
        <p:nvPicPr>
          <p:cNvPr id="17" name="Afbeelding 16" descr="Bluetooth low-energy interface (BLE) – Smart IoT device RAM-1®">
            <a:extLst>
              <a:ext uri="{FF2B5EF4-FFF2-40B4-BE49-F238E27FC236}">
                <a16:creationId xmlns:a16="http://schemas.microsoft.com/office/drawing/2014/main" id="{270B8589-2FE0-F1BE-95A2-B20A4C571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61" y="811215"/>
            <a:ext cx="582462" cy="570656"/>
          </a:xfrm>
          <a:prstGeom prst="rect">
            <a:avLst/>
          </a:prstGeom>
        </p:spPr>
      </p:pic>
      <p:pic>
        <p:nvPicPr>
          <p:cNvPr id="18" name="Afbeelding 17" descr="33.700+ Solar Panels Stockillustraties, royalty-free vector illustraties en  clipart - iStock | Solar energy, Wind energy, Wind turbine">
            <a:extLst>
              <a:ext uri="{FF2B5EF4-FFF2-40B4-BE49-F238E27FC236}">
                <a16:creationId xmlns:a16="http://schemas.microsoft.com/office/drawing/2014/main" id="{EC093338-4F36-5B2B-8BD8-0EB170032F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563" t="19325" r="19191" b="26742"/>
          <a:stretch/>
        </p:blipFill>
        <p:spPr>
          <a:xfrm>
            <a:off x="6749069" y="789844"/>
            <a:ext cx="518071" cy="434548"/>
          </a:xfrm>
          <a:prstGeom prst="rect">
            <a:avLst/>
          </a:prstGeom>
        </p:spPr>
      </p:pic>
      <p:pic>
        <p:nvPicPr>
          <p:cNvPr id="7" name="Afbeelding 6" descr="Antenna - Free communications icons">
            <a:extLst>
              <a:ext uri="{FF2B5EF4-FFF2-40B4-BE49-F238E27FC236}">
                <a16:creationId xmlns:a16="http://schemas.microsoft.com/office/drawing/2014/main" id="{207B3307-2B86-BDF2-C196-53C4C82C8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57" y="4751761"/>
            <a:ext cx="756559" cy="765630"/>
          </a:xfrm>
          <a:prstGeom prst="rect">
            <a:avLst/>
          </a:prstGeom>
        </p:spPr>
      </p:pic>
      <p:pic>
        <p:nvPicPr>
          <p:cNvPr id="13" name="Afbeelding 12" descr="LoRa®️ · GitHub">
            <a:extLst>
              <a:ext uri="{FF2B5EF4-FFF2-40B4-BE49-F238E27FC236}">
                <a16:creationId xmlns:a16="http://schemas.microsoft.com/office/drawing/2014/main" id="{D9708493-6745-DF8F-FBD4-CA3F6045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11" t="24219" r="12296" b="29193"/>
          <a:stretch/>
        </p:blipFill>
        <p:spPr>
          <a:xfrm>
            <a:off x="7928239" y="5515823"/>
            <a:ext cx="365978" cy="229974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2E1F9BAB-B24F-15DB-F8A7-25B91D222BD2}"/>
              </a:ext>
            </a:extLst>
          </p:cNvPr>
          <p:cNvCxnSpPr>
            <a:cxnSpLocks/>
          </p:cNvCxnSpPr>
          <p:nvPr/>
        </p:nvCxnSpPr>
        <p:spPr>
          <a:xfrm>
            <a:off x="7405460" y="1871888"/>
            <a:ext cx="656769" cy="27613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1044BBBD-B353-8073-88BB-FAD7CD6FC92C}"/>
              </a:ext>
            </a:extLst>
          </p:cNvPr>
          <p:cNvCxnSpPr>
            <a:cxnSpLocks/>
          </p:cNvCxnSpPr>
          <p:nvPr/>
        </p:nvCxnSpPr>
        <p:spPr>
          <a:xfrm>
            <a:off x="6423932" y="2877002"/>
            <a:ext cx="1373411" cy="17362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5B47F437-32F0-AF24-93C3-22698E42CC2E}"/>
              </a:ext>
            </a:extLst>
          </p:cNvPr>
          <p:cNvSpPr/>
          <p:nvPr/>
        </p:nvSpPr>
        <p:spPr bwMode="auto">
          <a:xfrm rot="2700000">
            <a:off x="6545942" y="3525156"/>
            <a:ext cx="832757" cy="14332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8A9CC19-F028-273B-CD48-52EDC40982B5}"/>
              </a:ext>
            </a:extLst>
          </p:cNvPr>
          <p:cNvSpPr/>
          <p:nvPr/>
        </p:nvSpPr>
        <p:spPr bwMode="auto">
          <a:xfrm rot="8100000">
            <a:off x="6545941" y="3525155"/>
            <a:ext cx="832757" cy="14332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nl-NL" sz="1800" b="1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B3B7D4B-BA68-B3F1-4AB7-828B90F783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D7D623AD-5BB1-0F94-34B4-05842B70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831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Calibri"/>
                <a:ea typeface="Calibri"/>
                <a:cs typeface="Calibri"/>
              </a:rPr>
              <a:t>Challenges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841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89</a:t>
            </a:fld>
            <a:endParaRPr lang="nl-BE"/>
          </a:p>
        </p:txBody>
      </p:sp>
      <p:pic>
        <p:nvPicPr>
          <p:cNvPr id="5" name="Tijdelijke aanduiding voor afbeelding 4" descr="My face picture">
            <a:extLst>
              <a:ext uri="{FF2B5EF4-FFF2-40B4-BE49-F238E27FC236}">
                <a16:creationId xmlns:a16="http://schemas.microsoft.com/office/drawing/2014/main" id="{3B75CF85-147B-815D-7FC4-F4EC80059E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7" b="47"/>
          <a:stretch/>
        </p:blipFill>
        <p:spPr/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0842DD4-D59F-4EB2-80B3-3D3828683E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Adam Hejduk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14C55DD1-A1D1-48CD-A642-CA816B98C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Thomas Kramp</a:t>
            </a:r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B2A576B-B68D-42FF-9273-ABF1E08857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Calibri"/>
                <a:ea typeface="Verdana"/>
                <a:cs typeface="Calibri"/>
              </a:rPr>
              <a:t>Robbe </a:t>
            </a:r>
            <a:r>
              <a:rPr lang="en-US" err="1">
                <a:latin typeface="Calibri"/>
                <a:ea typeface="Verdana"/>
                <a:cs typeface="Calibri"/>
              </a:rPr>
              <a:t>Elsermans</a:t>
            </a:r>
            <a:endParaRPr lang="en-US" err="1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6B45DF61-18C9-435E-AD42-FCA4AFD7E7D1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I2C protocol with sensors, HAL library and programming in general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This course has been a new experience ! 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Feels like I literally learned how to solder here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r>
              <a:rPr lang="en-US" sz="1800">
                <a:ea typeface="Verdana"/>
                <a:cs typeface="Calibri Light"/>
              </a:rPr>
              <a:t>Reading </a:t>
            </a:r>
          </a:p>
          <a:p>
            <a:pPr marL="182245" indent="-182245" algn="l">
              <a:buFont typeface="Arial" panose="05000000000000000000" pitchFamily="2" charset="2"/>
              <a:buChar char="•"/>
            </a:pPr>
            <a:endParaRPr lang="en-US" sz="1800">
              <a:ea typeface="Verdana"/>
              <a:cs typeface="Calibri Light"/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C12DF4EF-A583-4B1E-B1B5-683805FDD82C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>
                <a:ea typeface="Calibri Light"/>
                <a:cs typeface="Calibri Light"/>
              </a:rPr>
              <a:t>(human) </a:t>
            </a:r>
            <a:r>
              <a:rPr lang="nl-BE" sz="1800" err="1">
                <a:ea typeface="Calibri Light"/>
                <a:cs typeface="Calibri Light"/>
              </a:rPr>
              <a:t>communication</a:t>
            </a:r>
            <a:r>
              <a:rPr lang="nl-BE" sz="1800">
                <a:ea typeface="Calibri Light"/>
                <a:cs typeface="Calibri Light"/>
              </a:rPr>
              <a:t> </a:t>
            </a:r>
            <a:endParaRPr lang="en-US" sz="1800">
              <a:ea typeface="Calibri Light"/>
              <a:cs typeface="Calibri Light"/>
            </a:endParaRPr>
          </a:p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>
                <a:ea typeface="Calibri Light"/>
                <a:cs typeface="Calibri Light"/>
              </a:rPr>
              <a:t>NRF SDK </a:t>
            </a:r>
            <a:r>
              <a:rPr lang="nl-BE" sz="1800" err="1">
                <a:ea typeface="Calibri Light"/>
                <a:cs typeface="Calibri Light"/>
              </a:rPr>
              <a:t>documentation</a:t>
            </a:r>
            <a:endParaRPr lang="nl-BE" sz="1800">
              <a:ea typeface="Calibri Light"/>
            </a:endParaRPr>
          </a:p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>
                <a:ea typeface="Calibri Light"/>
                <a:cs typeface="Calibri Light"/>
              </a:rPr>
              <a:t>Tools</a:t>
            </a:r>
            <a:endParaRPr lang="en-US" sz="1800">
              <a:ea typeface="Calibri Light"/>
              <a:cs typeface="Calibri Light"/>
            </a:endParaRPr>
          </a:p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 err="1">
                <a:ea typeface="Calibri Light"/>
                <a:cs typeface="Calibri Light"/>
              </a:rPr>
              <a:t>Defining</a:t>
            </a:r>
            <a:r>
              <a:rPr lang="nl-BE" sz="1800">
                <a:ea typeface="Calibri Light"/>
                <a:cs typeface="Calibri Light"/>
              </a:rPr>
              <a:t> propper </a:t>
            </a:r>
            <a:r>
              <a:rPr lang="nl-BE" sz="1800" err="1">
                <a:ea typeface="Calibri Light"/>
                <a:cs typeface="Calibri Light"/>
              </a:rPr>
              <a:t>objectives</a:t>
            </a:r>
            <a:endParaRPr lang="nl-BE" sz="1800">
              <a:ea typeface="Calibri Light"/>
              <a:cs typeface="Calibri Light"/>
            </a:endParaRPr>
          </a:p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>
                <a:ea typeface="Calibri Light"/>
                <a:cs typeface="Calibri Light"/>
              </a:rPr>
              <a:t>Reading </a:t>
            </a:r>
            <a:r>
              <a:rPr lang="nl-BE" sz="1800" err="1">
                <a:ea typeface="Calibri Light"/>
                <a:cs typeface="Calibri Light"/>
              </a:rPr>
              <a:t>the</a:t>
            </a:r>
            <a:r>
              <a:rPr lang="nl-BE" sz="1800">
                <a:ea typeface="Calibri Light"/>
                <a:cs typeface="Calibri Light"/>
              </a:rPr>
              <a:t> </a:t>
            </a:r>
            <a:r>
              <a:rPr lang="nl-BE" sz="1800" err="1">
                <a:ea typeface="Calibri Light"/>
                <a:cs typeface="Calibri Light"/>
              </a:rPr>
              <a:t>docs</a:t>
            </a:r>
            <a:r>
              <a:rPr lang="nl-BE" sz="1800">
                <a:ea typeface="Calibri Light"/>
                <a:cs typeface="Calibri Light"/>
              </a:rPr>
              <a:t> takes time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E2555C00-E0B0-4458-9450-7D17B2BF0A2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82245" indent="-182245" algn="l">
              <a:buFont typeface="Arial,Sans-Serif" panose="05000000000000000000" pitchFamily="2" charset="2"/>
              <a:buChar char="•"/>
            </a:pPr>
            <a:r>
              <a:rPr lang="nl-BE" sz="1800" err="1">
                <a:ea typeface="Calibri Light"/>
                <a:cs typeface="Calibri Light"/>
              </a:rPr>
              <a:t>Applying</a:t>
            </a:r>
            <a:r>
              <a:rPr lang="nl-BE" sz="1800">
                <a:ea typeface="Calibri Light"/>
                <a:cs typeface="Calibri Light"/>
              </a:rPr>
              <a:t> I2C support</a:t>
            </a:r>
          </a:p>
          <a:p>
            <a:pPr marL="360045" lvl="1" algn="l">
              <a:buClr>
                <a:srgbClr val="002E65"/>
              </a:buClr>
              <a:buFont typeface="Courier New,monospace" panose="05000000000000000000" pitchFamily="2" charset="2"/>
              <a:buChar char="o"/>
            </a:pPr>
            <a:r>
              <a:rPr lang="nl-BE" sz="1600" err="1">
                <a:ea typeface="Calibri Light"/>
                <a:cs typeface="Calibri Light"/>
              </a:rPr>
              <a:t>Linebot</a:t>
            </a:r>
            <a:r>
              <a:rPr lang="nl-BE" sz="1600">
                <a:ea typeface="Calibri Light"/>
                <a:cs typeface="Calibri Light"/>
              </a:rPr>
              <a:t> (GPIO)</a:t>
            </a:r>
          </a:p>
          <a:p>
            <a:pPr marL="360045" lvl="1" algn="l">
              <a:buClr>
                <a:srgbClr val="002E65"/>
              </a:buClr>
              <a:buFont typeface="Courier New,monospace" panose="05000000000000000000" pitchFamily="2" charset="2"/>
              <a:buChar char="o"/>
            </a:pPr>
            <a:r>
              <a:rPr lang="nl-BE" sz="1600" err="1">
                <a:ea typeface="Calibri Light"/>
                <a:cs typeface="Calibri Light"/>
              </a:rPr>
              <a:t>LoRaWAN</a:t>
            </a:r>
            <a:r>
              <a:rPr lang="nl-BE" sz="1600">
                <a:ea typeface="Calibri Light"/>
                <a:cs typeface="Calibri Light"/>
              </a:rPr>
              <a:t> (UART)</a:t>
            </a:r>
            <a:endParaRPr lang="nl-BE"/>
          </a:p>
          <a:p>
            <a:pPr marL="182245" indent="-182245" algn="l">
              <a:buClr>
                <a:srgbClr val="B10097"/>
              </a:buClr>
              <a:buFont typeface="Arial,Sans-Serif" panose="05000000000000000000" pitchFamily="2" charset="2"/>
              <a:buChar char="•"/>
            </a:pPr>
            <a:r>
              <a:rPr lang="nl-BE" sz="1800" err="1">
                <a:ea typeface="Calibri Light"/>
                <a:cs typeface="Calibri Light"/>
              </a:rPr>
              <a:t>Keeping</a:t>
            </a:r>
            <a:r>
              <a:rPr lang="nl-BE" sz="1800">
                <a:ea typeface="Calibri Light"/>
                <a:cs typeface="Calibri Light"/>
              </a:rPr>
              <a:t> </a:t>
            </a:r>
            <a:r>
              <a:rPr lang="nl-BE" sz="1800" err="1">
                <a:ea typeface="Calibri Light"/>
                <a:cs typeface="Calibri Light"/>
              </a:rPr>
              <a:t>the</a:t>
            </a:r>
            <a:r>
              <a:rPr lang="nl-BE" sz="1800">
                <a:ea typeface="Calibri Light"/>
                <a:cs typeface="Calibri Light"/>
              </a:rPr>
              <a:t> </a:t>
            </a:r>
            <a:r>
              <a:rPr lang="nl-BE" sz="1800" err="1">
                <a:ea typeface="Calibri Light"/>
                <a:cs typeface="Calibri Light"/>
              </a:rPr>
              <a:t>LoRa</a:t>
            </a:r>
            <a:r>
              <a:rPr lang="nl-BE" sz="1800">
                <a:ea typeface="Calibri Light"/>
                <a:cs typeface="Calibri Light"/>
              </a:rPr>
              <a:t> module </a:t>
            </a:r>
            <a:r>
              <a:rPr lang="nl-BE" sz="1800" err="1">
                <a:ea typeface="Calibri Light"/>
                <a:cs typeface="Calibri Light"/>
              </a:rPr>
              <a:t>connected</a:t>
            </a:r>
            <a:endParaRPr lang="nl-BE" sz="1800">
              <a:ea typeface="Calibri Light"/>
              <a:cs typeface="Calibri Light"/>
            </a:endParaRPr>
          </a:p>
          <a:p>
            <a:pPr marL="182245" indent="-182245" algn="l">
              <a:buClr>
                <a:srgbClr val="B10097"/>
              </a:buClr>
              <a:buFont typeface="Arial,Sans-Serif" panose="05000000000000000000" pitchFamily="2" charset="2"/>
              <a:buChar char="•"/>
            </a:pPr>
            <a:r>
              <a:rPr lang="nl-BE" sz="1800">
                <a:ea typeface="Calibri Light"/>
                <a:cs typeface="Calibri Light"/>
              </a:rPr>
              <a:t>MPU6050 power </a:t>
            </a:r>
            <a:r>
              <a:rPr lang="nl-BE" sz="1800" err="1">
                <a:ea typeface="Calibri Light"/>
                <a:cs typeface="Calibri Light"/>
              </a:rPr>
              <a:t>measurents</a:t>
            </a:r>
            <a:endParaRPr lang="nl-BE" sz="1800">
              <a:ea typeface="Calibri Light"/>
              <a:cs typeface="Calibri Light"/>
            </a:endParaRPr>
          </a:p>
          <a:p>
            <a:pPr marL="360045" lvl="1" algn="l">
              <a:buClr>
                <a:srgbClr val="002E65"/>
              </a:buClr>
              <a:buFont typeface="Courier New" panose="05000000000000000000" pitchFamily="2" charset="2"/>
              <a:buChar char="o"/>
            </a:pPr>
            <a:endParaRPr lang="nl-BE" sz="1600">
              <a:ea typeface="Calibri Light"/>
              <a:cs typeface="Calibri Light"/>
            </a:endParaRPr>
          </a:p>
          <a:p>
            <a:pPr marL="175895" lvl="1" indent="0" algn="l">
              <a:buClr>
                <a:srgbClr val="002E65"/>
              </a:buClr>
              <a:buNone/>
            </a:pPr>
            <a:endParaRPr lang="nl-BE" sz="1600">
              <a:ea typeface="Calibri Light"/>
              <a:cs typeface="Calibri"/>
            </a:endParaRPr>
          </a:p>
          <a:p>
            <a:pPr marL="182245" indent="-182245" algn="l">
              <a:buClr>
                <a:srgbClr val="B10097"/>
              </a:buClr>
              <a:buFont typeface="Arial" panose="05000000000000000000" pitchFamily="2" charset="2"/>
              <a:buChar char="•"/>
            </a:pPr>
            <a:endParaRPr lang="en-US" sz="1800"/>
          </a:p>
        </p:txBody>
      </p:sp>
      <p:pic>
        <p:nvPicPr>
          <p:cNvPr id="7" name="Tijdelijke aanduiding voor afbeelding 6" descr="Afbeelding met persoon, Menselijk gezicht, kleding, glimlach&#10;&#10;Automatisch gegenereerde beschrijving">
            <a:extLst>
              <a:ext uri="{FF2B5EF4-FFF2-40B4-BE49-F238E27FC236}">
                <a16:creationId xmlns:a16="http://schemas.microsoft.com/office/drawing/2014/main" id="{E1E0D011-BB70-EB6B-5B12-6695A3303E2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381" r="339" b="17403"/>
          <a:stretch/>
        </p:blipFill>
        <p:spPr>
          <a:xfrm>
            <a:off x="9005909" y="1378339"/>
            <a:ext cx="1668327" cy="1669457"/>
          </a:xfrm>
        </p:spPr>
      </p:pic>
      <p:pic>
        <p:nvPicPr>
          <p:cNvPr id="3" name="Tijdelijke aanduiding voor afbeelding 2" descr="Afbeelding met buitenshuis, Menselijk gezicht, persoon, gras&#10;&#10;Automatisch gegenereerde beschrijving">
            <a:extLst>
              <a:ext uri="{FF2B5EF4-FFF2-40B4-BE49-F238E27FC236}">
                <a16:creationId xmlns:a16="http://schemas.microsoft.com/office/drawing/2014/main" id="{BD7C1680-C97D-475C-00A6-10B0BFB33E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21955" b="21955"/>
          <a:stretch/>
        </p:blipFill>
        <p:spPr/>
      </p:pic>
    </p:spTree>
    <p:extLst>
      <p:ext uri="{BB962C8B-B14F-4D97-AF65-F5344CB8AC3E}">
        <p14:creationId xmlns:p14="http://schemas.microsoft.com/office/powerpoint/2010/main" val="232720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System </a:t>
            </a:r>
            <a:r>
              <a:rPr lang="nl-NL" err="1">
                <a:latin typeface="Calibri"/>
                <a:ea typeface="Calibri"/>
                <a:cs typeface="Calibri"/>
              </a:rPr>
              <a:t>Description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66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Calibri"/>
                <a:ea typeface="Calibri"/>
                <a:cs typeface="Calibri"/>
              </a:rPr>
              <a:t>Learns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194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91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BE">
                <a:latin typeface="Calibri"/>
                <a:ea typeface="Verdana"/>
                <a:cs typeface="Calibri"/>
              </a:rPr>
              <a:t>For </a:t>
            </a:r>
            <a:r>
              <a:rPr lang="nl-BE" err="1">
                <a:latin typeface="Calibri"/>
                <a:ea typeface="Verdana"/>
                <a:cs typeface="Calibri"/>
              </a:rPr>
              <a:t>all</a:t>
            </a:r>
            <a:endParaRPr lang="nl-BE" err="1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75D62-7C23-43A1-806A-DE46861C84E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1738" y="2104081"/>
            <a:ext cx="10941155" cy="4133205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mA is high current in LP environment</a:t>
            </a:r>
            <a:endParaRPr lang="en-GB" sz="180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STM32 has powerful processor catalogue</a:t>
            </a:r>
            <a:endParaRPr lang="en-GB" sz="180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STM32 has extensive examples</a:t>
            </a:r>
            <a:endParaRPr lang="en-GB" sz="180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(Personally) STM32 outperforms Nordic Semiconductor documentations</a:t>
            </a:r>
            <a:endParaRPr lang="en-GB" sz="180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Power Profiling is fun (with the right equipment)</a:t>
            </a:r>
            <a:endParaRPr lang="en-GB" sz="180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Set a stable development environment up before coding</a:t>
            </a: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Have spares to test faults</a:t>
            </a: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>
                <a:ea typeface="Calibri Light"/>
                <a:cs typeface="Calibri Light"/>
              </a:rPr>
              <a:t>...</a:t>
            </a:r>
            <a:endParaRPr lang="en-GB" sz="1800">
              <a:ea typeface="Calibri Light"/>
            </a:endParaRPr>
          </a:p>
          <a:p>
            <a:pPr marL="182245" indent="-182245"/>
            <a:endParaRPr lang="en-GB" sz="18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Learns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1834644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Calibri"/>
                <a:ea typeface="Calibri"/>
                <a:cs typeface="Calibri"/>
              </a:rPr>
              <a:t>Further</a:t>
            </a:r>
            <a:r>
              <a:rPr lang="nl-NL">
                <a:latin typeface="Calibri"/>
                <a:ea typeface="Calibri"/>
                <a:cs typeface="Calibri"/>
              </a:rPr>
              <a:t> Development</a:t>
            </a:r>
            <a:endParaRPr lang="nl-NL" err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4861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93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75D62-7C23-43A1-806A-DE46861C84E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1738" y="2104081"/>
            <a:ext cx="10941155" cy="4133205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Further optimize STM32 power usage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Use </a:t>
            </a:r>
            <a:r>
              <a:rPr lang="en-GB" sz="1800" dirty="0" err="1">
                <a:ea typeface="Calibri Light"/>
                <a:cs typeface="Calibri Light"/>
              </a:rPr>
              <a:t>nRF</a:t>
            </a:r>
            <a:r>
              <a:rPr lang="en-GB" sz="1800" dirty="0">
                <a:ea typeface="Calibri Light"/>
                <a:cs typeface="Calibri Light"/>
              </a:rPr>
              <a:t> SDK directly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Further optimize nRF52 power usage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Reprogram SEEED LoRa module (is STM32 based)</a:t>
            </a:r>
            <a:endParaRPr lang="en-GB" sz="1800" dirty="0">
              <a:ea typeface="Calibri Light"/>
            </a:endParaRPr>
          </a:p>
          <a:p>
            <a:pPr marL="360045" lvl="1">
              <a:buFont typeface="Courier New" panose="05000000000000000000" pitchFamily="2" charset="2"/>
              <a:buChar char="o"/>
            </a:pPr>
            <a:r>
              <a:rPr lang="en-GB" sz="1600" dirty="0">
                <a:ea typeface="Calibri Light"/>
                <a:cs typeface="Calibri Light"/>
              </a:rPr>
              <a:t>Use its build-in EEPROM</a:t>
            </a: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Orientation V2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Optimal Transmission algorithm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Find a replacement for the gyroscope measurements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>
                <a:ea typeface="Calibri Light"/>
                <a:cs typeface="Calibri Light"/>
              </a:rPr>
              <a:t>4.5V to 5.7V custom E.H.M. configuration 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r>
              <a:rPr lang="en-GB" sz="1800" dirty="0" err="1">
                <a:ea typeface="Calibri Light"/>
                <a:cs typeface="Calibri Light"/>
              </a:rPr>
              <a:t>Supercap</a:t>
            </a:r>
            <a:r>
              <a:rPr lang="en-GB" sz="1800" dirty="0">
                <a:ea typeface="Calibri Light"/>
                <a:cs typeface="Calibri Light"/>
              </a:rPr>
              <a:t> equal voltage distribution </a:t>
            </a:r>
            <a:endParaRPr lang="en-GB" sz="1800" dirty="0">
              <a:ea typeface="Calibri Light"/>
            </a:endParaRPr>
          </a:p>
          <a:p>
            <a:pPr marL="182245" indent="-182245">
              <a:buFont typeface="Arial,Sans-Serif" panose="05000000000000000000" pitchFamily="2" charset="2"/>
              <a:buChar char="•"/>
            </a:pPr>
            <a:endParaRPr lang="en-GB" sz="1800">
              <a:ea typeface="Calibri Light"/>
            </a:endParaRPr>
          </a:p>
          <a:p>
            <a:pPr marL="182245" indent="-182245"/>
            <a:endParaRPr lang="en-GB" sz="18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Further</a:t>
            </a:r>
            <a:r>
              <a:rPr lang="nl-BE">
                <a:latin typeface="Calibri"/>
                <a:ea typeface="Verdana"/>
                <a:cs typeface="Calibri"/>
              </a:rPr>
              <a:t> Development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1295852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80F525C-88EA-47C0-B111-BDC8E28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Calibri"/>
                <a:ea typeface="Calibri"/>
                <a:cs typeface="Calibri"/>
              </a:rPr>
              <a:t>Demo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47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96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>
                <a:latin typeface="Calibri"/>
                <a:ea typeface="Verdana"/>
                <a:cs typeface="Calibri"/>
              </a:rPr>
              <a:t>Demo</a:t>
            </a:r>
            <a:endParaRPr lang="nl-BE" dirty="0">
              <a:ea typeface="Verdana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2652723-B146-39F1-1D1C-11D33E78C685}"/>
              </a:ext>
            </a:extLst>
          </p:cNvPr>
          <p:cNvSpPr txBox="1"/>
          <p:nvPr/>
        </p:nvSpPr>
        <p:spPr>
          <a:xfrm>
            <a:off x="3516682" y="3348755"/>
            <a:ext cx="515445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 dirty="0">
                <a:latin typeface="Trebuchet MS"/>
                <a:ea typeface="Verdana"/>
                <a:hlinkClick r:id="rId2"/>
              </a:rPr>
              <a:t>https://www.youtube.com/watch?v=zGMOyNRa958&amp;ab_channel=RobbeElsermans</a:t>
            </a:r>
            <a:r>
              <a:rPr lang="nl-NL" sz="1100" dirty="0">
                <a:latin typeface="Trebuchet MS"/>
                <a:ea typeface="Verdana"/>
              </a:rPr>
              <a:t> 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2233189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DD4F0-D32E-4B16-565F-89DE92C9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alibri"/>
                <a:ea typeface="Calibri"/>
                <a:cs typeface="Calibri"/>
              </a:rPr>
              <a:t>Appendix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179DBF-BA38-7F70-14FD-797D8F792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4816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98</a:t>
            </a:fld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5094" y="1270031"/>
            <a:ext cx="4763514" cy="8760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GB" sz="6000">
                <a:latin typeface="Calibri"/>
                <a:ea typeface="Calibri"/>
                <a:cs typeface="Calibri"/>
              </a:rPr>
              <a:t>Orientation V2</a:t>
            </a:r>
            <a:endParaRPr lang="en-GB" sz="6000" b="0">
              <a:latin typeface="Calibri"/>
              <a:ea typeface="Calibri"/>
              <a:cs typeface="Calibri"/>
            </a:endParaRPr>
          </a:p>
          <a:p>
            <a:r>
              <a:rPr lang="nl-BE" err="1">
                <a:latin typeface="Calibri"/>
                <a:ea typeface="Verdana"/>
                <a:cs typeface="Calibri"/>
              </a:rPr>
              <a:t>Antenna</a:t>
            </a:r>
            <a:r>
              <a:rPr lang="nl-BE">
                <a:latin typeface="Calibri"/>
                <a:ea typeface="Verdana"/>
                <a:cs typeface="Calibri"/>
              </a:rPr>
              <a:t> </a:t>
            </a:r>
            <a:r>
              <a:rPr lang="nl-BE" err="1">
                <a:latin typeface="Calibri"/>
                <a:ea typeface="Verdana"/>
                <a:cs typeface="Calibri"/>
              </a:rPr>
              <a:t>relative</a:t>
            </a:r>
            <a:r>
              <a:rPr lang="nl-BE">
                <a:latin typeface="Calibri"/>
                <a:ea typeface="Verdana"/>
                <a:cs typeface="Calibri"/>
              </a:rPr>
              <a:t> placement</a:t>
            </a:r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Calibri"/>
                <a:ea typeface="Calibri"/>
                <a:cs typeface="Calibri"/>
              </a:rPr>
              <a:t>BLE Communication system</a:t>
            </a:r>
            <a:endParaRPr lang="nl-BE" b="0">
              <a:latin typeface="Calibri"/>
              <a:ea typeface="Calibri"/>
              <a:cs typeface="Calibri"/>
            </a:endParaRPr>
          </a:p>
          <a:p>
            <a:endParaRPr lang="nl-BE"/>
          </a:p>
        </p:txBody>
      </p:sp>
      <p:pic>
        <p:nvPicPr>
          <p:cNvPr id="3" name="Afbeelding 2" descr="Afbeelding met diagram, schermopname, ontwerp&#10;&#10;Automatisch gegenereerde beschrijving">
            <a:extLst>
              <a:ext uri="{FF2B5EF4-FFF2-40B4-BE49-F238E27FC236}">
                <a16:creationId xmlns:a16="http://schemas.microsoft.com/office/drawing/2014/main" id="{92043269-2D65-108A-9AFB-BB76C907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20" t="56266" r="11628" b="8970"/>
          <a:stretch/>
        </p:blipFill>
        <p:spPr>
          <a:xfrm>
            <a:off x="5313424" y="3918188"/>
            <a:ext cx="1622625" cy="1230385"/>
          </a:xfrm>
          <a:prstGeom prst="rect">
            <a:avLst/>
          </a:prstGeom>
        </p:spPr>
      </p:pic>
      <p:pic>
        <p:nvPicPr>
          <p:cNvPr id="4" name="Afbeelding 3" descr="Afbeelding met diagram, schermopname, ontwerp&#10;&#10;Automatisch gegenereerde beschrijving">
            <a:extLst>
              <a:ext uri="{FF2B5EF4-FFF2-40B4-BE49-F238E27FC236}">
                <a16:creationId xmlns:a16="http://schemas.microsoft.com/office/drawing/2014/main" id="{C0C497F5-FB56-0A04-2AFD-9A27E2DC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7" t="56154" r="52713" b="8974"/>
          <a:stretch/>
        </p:blipFill>
        <p:spPr>
          <a:xfrm flipH="1">
            <a:off x="8606352" y="3918188"/>
            <a:ext cx="1169373" cy="1234175"/>
          </a:xfrm>
          <a:prstGeom prst="rect">
            <a:avLst/>
          </a:prstGeom>
        </p:spPr>
      </p:pic>
      <p:pic>
        <p:nvPicPr>
          <p:cNvPr id="5" name="Afbeelding 4" descr="Afbeelding met diagram, schermopname, ontwerp&#10;&#10;Automatisch gegenereerde beschrijving">
            <a:extLst>
              <a:ext uri="{FF2B5EF4-FFF2-40B4-BE49-F238E27FC236}">
                <a16:creationId xmlns:a16="http://schemas.microsoft.com/office/drawing/2014/main" id="{E4593558-F2C0-BC41-6494-B4D27E793C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72" t="6905" r="68747" b="58318"/>
          <a:stretch/>
        </p:blipFill>
        <p:spPr>
          <a:xfrm>
            <a:off x="3172565" y="3918188"/>
            <a:ext cx="1337828" cy="1230804"/>
          </a:xfrm>
          <a:prstGeom prst="rect">
            <a:avLst/>
          </a:prstGeom>
        </p:spPr>
      </p:pic>
      <p:pic>
        <p:nvPicPr>
          <p:cNvPr id="6" name="Afbeelding 5" descr="Afbeelding met diagram, schermopname, ontwerp&#10;&#10;Automatisch gegenereerde beschrijving">
            <a:extLst>
              <a:ext uri="{FF2B5EF4-FFF2-40B4-BE49-F238E27FC236}">
                <a16:creationId xmlns:a16="http://schemas.microsoft.com/office/drawing/2014/main" id="{62C792EC-2C02-6D21-FAF9-32F740E4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58" t="56154" r="81860" b="8974"/>
          <a:stretch/>
        </p:blipFill>
        <p:spPr>
          <a:xfrm>
            <a:off x="7744565" y="3918187"/>
            <a:ext cx="326343" cy="12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6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99</a:t>
            </a:fld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75D62-7C23-43A1-806A-DE46861C84E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1738" y="1351152"/>
            <a:ext cx="10950227" cy="4886134"/>
          </a:xfrm>
        </p:spPr>
        <p:txBody>
          <a:bodyPr vert="horz" lIns="0" tIns="0" rIns="0" bIns="0" rtlCol="0" anchor="t">
            <a:normAutofit/>
          </a:bodyPr>
          <a:lstStyle/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2"/>
              </a:rPr>
              <a:t>https://www.istockphoto.com/fr/vectoriel/ic%C3%B4ne-noire-d%C3%A9nergie-solaire-gm1272457034-374723493</a:t>
            </a:r>
            <a:endParaRPr lang="nl-BE" sz="1200"/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3"/>
              </a:rPr>
              <a:t>https://www.flaticon.com/free-icon/antenna_7021857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4"/>
              </a:rPr>
              <a:t>https://icon-icons.com/icon/potentiometer/4907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5"/>
              </a:rPr>
              <a:t>https://www.alamy.com/mars-rover-isolated-on-white-background-elements-of-this-image-were-furnished-by-nasa-high-quality-photo-image425822621.html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6"/>
              </a:rPr>
              <a:t>https://www.amazon.ca/Segment-Battery-Display-Indicator-Multi-Color/dp/B07S3NJCML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7"/>
              </a:rPr>
              <a:t>https://www.digikey.be/en/products/detail/stmicroelectronics/NUCLEO-L412KB/9656229</a:t>
            </a:r>
            <a:endParaRPr lang="nl-BE" sz="1200">
              <a:ea typeface="+mj-lt"/>
              <a:cs typeface="+mj-l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8"/>
              </a:rPr>
              <a:t>https://www.ram-center.com/blog/bluetooth-low-energy-interface-ble</a:t>
            </a: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9"/>
              </a:rPr>
              <a:t>https://www.mouser.be/new/powerfilm/powerfilm-solar-dev-kit-e-peas-cap-xx/</a:t>
            </a:r>
            <a:endParaRPr lang="nl-BE"/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0"/>
              </a:rPr>
              <a:t>https://befr.rs-online.com/web/p/development-tool-accessories/2821454</a:t>
            </a:r>
            <a:endParaRPr lang="nl-BE" sz="1200">
              <a:ea typeface="+mj-lt"/>
              <a:cs typeface="+mj-l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1"/>
              </a:rPr>
              <a:t>https://nodered.org/about/resources/</a:t>
            </a:r>
            <a:endParaRPr lang="nl-BE" sz="1200">
              <a:ea typeface="+mj-lt"/>
              <a:cs typeface="+mj-l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2"/>
              </a:rPr>
              <a:t>https://www.thethingsnetwork.org/brand-assets/</a:t>
            </a: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3"/>
              </a:rPr>
              <a:t>https://learn.sparkfun.com/tutorials/voltage-dividers/all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4"/>
              </a:rPr>
              <a:t>https://www.vecteezy.com/free-vector/battery-icon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5"/>
              </a:rPr>
              <a:t>https://en.m.wikipedia.org/wiki/File:Mars.png</a:t>
            </a:r>
            <a:r>
              <a:rPr lang="nl-BE" sz="1200">
                <a:ea typeface="+mj-lt"/>
                <a:cs typeface="+mj-lt"/>
              </a:rPr>
              <a:t> </a:t>
            </a:r>
          </a:p>
          <a:p>
            <a:pPr marL="182245" indent="-182245">
              <a:buFont typeface="Arial" panose="05000000000000000000" pitchFamily="2" charset="2"/>
              <a:buChar char="•"/>
            </a:pPr>
            <a:r>
              <a:rPr lang="nl-BE" sz="1200">
                <a:ea typeface="+mj-lt"/>
                <a:cs typeface="+mj-lt"/>
                <a:hlinkClick r:id="rId16"/>
              </a:rPr>
              <a:t>https://www.vecteezy.com/free-png/mars</a:t>
            </a:r>
            <a:r>
              <a:rPr lang="nl-BE" sz="1200">
                <a:ea typeface="+mj-lt"/>
                <a:cs typeface="+mj-lt"/>
              </a:rPr>
              <a:t> </a:t>
            </a: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  <a:p>
            <a:pPr marL="182245" indent="-182245">
              <a:buFont typeface="Arial" panose="05000000000000000000" pitchFamily="2" charset="2"/>
              <a:buChar char="•"/>
            </a:pPr>
            <a:endParaRPr lang="nl-BE" sz="1200">
              <a:ea typeface="Calibri Ligh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Calibri"/>
                <a:ea typeface="Verdana"/>
                <a:cs typeface="Calibri"/>
              </a:rPr>
              <a:t>References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514524265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TI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B10097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D208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TI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B10097"/>
      </a:accent2>
      <a:accent3>
        <a:srgbClr val="EA2C38"/>
      </a:accent3>
      <a:accent4>
        <a:srgbClr val="ADA500"/>
      </a:accent4>
      <a:accent5>
        <a:srgbClr val="AC242A"/>
      </a:accent5>
      <a:accent6>
        <a:srgbClr val="7575CB"/>
      </a:accent6>
      <a:hlink>
        <a:srgbClr val="006CA9"/>
      </a:hlink>
      <a:folHlink>
        <a:srgbClr val="D208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449BF5-F7E1-46D5-B581-A176D4426B3C}">
  <ds:schemaRefs>
    <ds:schemaRef ds:uri="a09e4e9c-009f-4841-8876-57cddbde6e17"/>
    <ds:schemaRef ds:uri="e4e19ae9-58fe-4993-a35b-a8a84bb511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Application>Microsoft Office PowerPoint</Application>
  <PresentationFormat>Breedbeeld</PresentationFormat>
  <Slides>109</Slides>
  <Notes>79</Notes>
  <HiddenSlides>2</HiddenSlide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109</vt:i4>
      </vt:variant>
    </vt:vector>
  </HeadingPairs>
  <TitlesOfParts>
    <vt:vector size="111" baseType="lpstr">
      <vt:lpstr>UAntwerpen-content</vt:lpstr>
      <vt:lpstr>UAntwerpen_titleslides</vt:lpstr>
      <vt:lpstr>Simple Stupid Rover</vt:lpstr>
      <vt:lpstr>PowerPoint-presentatie</vt:lpstr>
      <vt:lpstr>Concept</vt:lpstr>
      <vt:lpstr>Concept</vt:lpstr>
      <vt:lpstr>Concept</vt:lpstr>
      <vt:lpstr>Concept</vt:lpstr>
      <vt:lpstr>Concept</vt:lpstr>
      <vt:lpstr>Concept</vt:lpstr>
      <vt:lpstr>System Description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Rover system</vt:lpstr>
      <vt:lpstr>LPPAN communication</vt:lpstr>
      <vt:lpstr>BLE Communication system</vt:lpstr>
      <vt:lpstr>BLE Communication system</vt:lpstr>
      <vt:lpstr>BLE Communication system</vt:lpstr>
      <vt:lpstr>BLE Communication system</vt:lpstr>
      <vt:lpstr>BLE Communication system</vt:lpstr>
      <vt:lpstr>BLE Communication system</vt:lpstr>
      <vt:lpstr>BLE Communication system</vt:lpstr>
      <vt:lpstr>BLE Communication system </vt:lpstr>
      <vt:lpstr>BLE Communication system </vt:lpstr>
      <vt:lpstr>BLE Communication system </vt:lpstr>
      <vt:lpstr>LPWAN Communication</vt:lpstr>
      <vt:lpstr>LoRa Communication system</vt:lpstr>
      <vt:lpstr>Data to dashboard</vt:lpstr>
      <vt:lpstr>How it should have worked</vt:lpstr>
      <vt:lpstr>Repeated transmissions</vt:lpstr>
      <vt:lpstr>Active time during sleep</vt:lpstr>
      <vt:lpstr>Reinitialize settings after long sleep</vt:lpstr>
      <vt:lpstr>Demo</vt:lpstr>
      <vt:lpstr>Sensing</vt:lpstr>
      <vt:lpstr>Sensing (SHT40)</vt:lpstr>
      <vt:lpstr>Sensing (LTR-329)</vt:lpstr>
      <vt:lpstr>Standbymode</vt:lpstr>
      <vt:lpstr>Standbymode</vt:lpstr>
      <vt:lpstr>Standbymode</vt:lpstr>
      <vt:lpstr>Standbymode</vt:lpstr>
      <vt:lpstr>Standbymode</vt:lpstr>
      <vt:lpstr>Standbymode</vt:lpstr>
      <vt:lpstr>Sensing (PMU6050)</vt:lpstr>
      <vt:lpstr>Sensing (PMU6050)</vt:lpstr>
      <vt:lpstr>Energy Harvesting</vt:lpstr>
      <vt:lpstr>Energy Harvesting</vt:lpstr>
      <vt:lpstr>Energy harvesting so far and expectations</vt:lpstr>
      <vt:lpstr>The goal</vt:lpstr>
      <vt:lpstr>Do we even have enough power ??? ^^</vt:lpstr>
      <vt:lpstr>Energy harvesting so far and expectations</vt:lpstr>
      <vt:lpstr>Decision making</vt:lpstr>
      <vt:lpstr>PowerPoint-presentatie</vt:lpstr>
      <vt:lpstr>PowerPoint-presentatie</vt:lpstr>
      <vt:lpstr>PowerPoint-presentatie</vt:lpstr>
      <vt:lpstr>The goal</vt:lpstr>
      <vt:lpstr>Power Profile</vt:lpstr>
      <vt:lpstr>Power Profiling STM32</vt:lpstr>
      <vt:lpstr>Power Profiling nRF52</vt:lpstr>
      <vt:lpstr>STM32L4 VS NRF52</vt:lpstr>
      <vt:lpstr>NRF52 VS STM32L4</vt:lpstr>
      <vt:lpstr>Power Profiling Sensor</vt:lpstr>
      <vt:lpstr>Energy Awareness</vt:lpstr>
      <vt:lpstr>Energy Awareness</vt:lpstr>
      <vt:lpstr>Energy Awareness  </vt:lpstr>
      <vt:lpstr>Energy Awareness</vt:lpstr>
      <vt:lpstr>Energy Awareness</vt:lpstr>
      <vt:lpstr>Energy Awareness</vt:lpstr>
      <vt:lpstr>Energy Awareness</vt:lpstr>
      <vt:lpstr>Energy Awareness 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Challenges</vt:lpstr>
      <vt:lpstr>PowerPoint-presentatie</vt:lpstr>
      <vt:lpstr>Learns</vt:lpstr>
      <vt:lpstr>Learns</vt:lpstr>
      <vt:lpstr>Further Development</vt:lpstr>
      <vt:lpstr>Further Development</vt:lpstr>
      <vt:lpstr>PowerPoint-presentatie</vt:lpstr>
      <vt:lpstr>Demo</vt:lpstr>
      <vt:lpstr>Demo</vt:lpstr>
      <vt:lpstr>Appendix</vt:lpstr>
      <vt:lpstr>BLE Communication system </vt:lpstr>
      <vt:lpstr>References</vt:lpstr>
      <vt:lpstr>BLE Communication system </vt:lpstr>
      <vt:lpstr>Power Profiling STM32</vt:lpstr>
      <vt:lpstr>Power Profiling nRF52</vt:lpstr>
      <vt:lpstr>Power Profiling Sensor</vt:lpstr>
      <vt:lpstr>BLE Communication system</vt:lpstr>
      <vt:lpstr>Energy Awareness</vt:lpstr>
      <vt:lpstr>MCU Pinout</vt:lpstr>
      <vt:lpstr>Demonstration plan </vt:lpstr>
      <vt:lpstr>Energy Harvesting Simulation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332</cp:revision>
  <dcterms:created xsi:type="dcterms:W3CDTF">2020-12-07T09:05:54Z</dcterms:created>
  <dcterms:modified xsi:type="dcterms:W3CDTF">2025-01-09T19:33:17Z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